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4" r:id="rId2"/>
    <p:sldMasterId id="2147483700" r:id="rId3"/>
    <p:sldMasterId id="2147483724" r:id="rId4"/>
    <p:sldMasterId id="2147483736" r:id="rId5"/>
    <p:sldMasterId id="2147484084" r:id="rId6"/>
    <p:sldMasterId id="2147484096" r:id="rId7"/>
    <p:sldMasterId id="2147484108" r:id="rId8"/>
    <p:sldMasterId id="2147484120" r:id="rId9"/>
    <p:sldMasterId id="2147484132" r:id="rId10"/>
    <p:sldMasterId id="2147484700" r:id="rId11"/>
  </p:sldMasterIdLst>
  <p:notesMasterIdLst>
    <p:notesMasterId r:id="rId62"/>
  </p:notesMasterIdLst>
  <p:handoutMasterIdLst>
    <p:handoutMasterId r:id="rId63"/>
  </p:handoutMasterIdLst>
  <p:sldIdLst>
    <p:sldId id="264" r:id="rId12"/>
    <p:sldId id="285" r:id="rId13"/>
    <p:sldId id="311" r:id="rId14"/>
    <p:sldId id="297" r:id="rId15"/>
    <p:sldId id="286" r:id="rId16"/>
    <p:sldId id="317" r:id="rId17"/>
    <p:sldId id="325" r:id="rId18"/>
    <p:sldId id="288" r:id="rId19"/>
    <p:sldId id="300" r:id="rId20"/>
    <p:sldId id="319" r:id="rId21"/>
    <p:sldId id="295" r:id="rId22"/>
    <p:sldId id="313" r:id="rId23"/>
    <p:sldId id="289" r:id="rId24"/>
    <p:sldId id="291" r:id="rId25"/>
    <p:sldId id="265" r:id="rId26"/>
    <p:sldId id="302" r:id="rId27"/>
    <p:sldId id="268" r:id="rId28"/>
    <p:sldId id="266" r:id="rId29"/>
    <p:sldId id="303" r:id="rId30"/>
    <p:sldId id="270" r:id="rId31"/>
    <p:sldId id="271" r:id="rId32"/>
    <p:sldId id="272" r:id="rId33"/>
    <p:sldId id="273" r:id="rId34"/>
    <p:sldId id="315" r:id="rId35"/>
    <p:sldId id="305" r:id="rId36"/>
    <p:sldId id="274" r:id="rId37"/>
    <p:sldId id="331" r:id="rId38"/>
    <p:sldId id="304" r:id="rId39"/>
    <p:sldId id="275" r:id="rId40"/>
    <p:sldId id="276" r:id="rId41"/>
    <p:sldId id="318" r:id="rId42"/>
    <p:sldId id="316" r:id="rId43"/>
    <p:sldId id="277" r:id="rId44"/>
    <p:sldId id="326" r:id="rId45"/>
    <p:sldId id="278" r:id="rId46"/>
    <p:sldId id="279" r:id="rId47"/>
    <p:sldId id="280" r:id="rId48"/>
    <p:sldId id="327" r:id="rId49"/>
    <p:sldId id="328" r:id="rId50"/>
    <p:sldId id="329" r:id="rId51"/>
    <p:sldId id="330" r:id="rId52"/>
    <p:sldId id="332" r:id="rId53"/>
    <p:sldId id="306" r:id="rId54"/>
    <p:sldId id="281" r:id="rId55"/>
    <p:sldId id="307" r:id="rId56"/>
    <p:sldId id="282" r:id="rId57"/>
    <p:sldId id="308" r:id="rId58"/>
    <p:sldId id="283" r:id="rId59"/>
    <p:sldId id="321" r:id="rId60"/>
    <p:sldId id="284" r:id="rId61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C5E5E7"/>
    <a:srgbClr val="D2EAEC"/>
    <a:srgbClr val="000066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4" autoAdjust="0"/>
    <p:restoredTop sz="94672" autoAdjust="0"/>
  </p:normalViewPr>
  <p:slideViewPr>
    <p:cSldViewPr>
      <p:cViewPr varScale="1">
        <p:scale>
          <a:sx n="93" d="100"/>
          <a:sy n="93" d="100"/>
        </p:scale>
        <p:origin x="1929" y="82"/>
      </p:cViewPr>
      <p:guideLst>
        <p:guide orient="horz" pos="2523"/>
        <p:guide pos="2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-11737"/>
    </p:cViewPr>
  </p:sorterViewPr>
  <p:notesViewPr>
    <p:cSldViewPr>
      <p:cViewPr varScale="1">
        <p:scale>
          <a:sx n="56" d="100"/>
          <a:sy n="56" d="100"/>
        </p:scale>
        <p:origin x="-3288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quarter" idx="1"/>
          </p:nvPr>
        </p:nvSpPr>
        <p:spPr>
          <a:xfrm>
            <a:off x="3830885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EF659ABA-71D6-48C1-AF44-8DFBBA634DAA}" type="datetimeFigureOut">
              <a:rPr lang="zh-TW" altLang="en-US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2020/09/14</a:t>
            </a:fld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3"/>
          </p:nvPr>
        </p:nvSpPr>
        <p:spPr>
          <a:xfrm>
            <a:off x="3830885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B6891E6-7A20-4D7A-BDC9-1771F16BD60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7.0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1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D5C7783-A4A0-4C73-9D97-1A26F9D1958A}" type="datetimeFigureOut">
              <a:rPr lang="zh-TW" altLang="en-US"/>
              <a:pPr>
                <a:defRPr/>
              </a:pPr>
              <a:t>2020/09/14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8D41A02-8826-4E66-B0B2-2719927569D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05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40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170CEC9-B7FE-47B3-907F-8F89297B1915}" type="slidenum">
              <a:rPr lang="zh-TW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zh-TW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751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14C085E4-C31A-40E0-8649-A92670B69332}" type="slidenum">
              <a:rPr lang="zh-TW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zh-TW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73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23554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3751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0891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413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2476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166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4476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65943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02111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23507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71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3082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982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419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97947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190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3026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7735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39827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3315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02311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61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78914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95092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79202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90565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831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381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900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317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06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23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34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159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60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53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279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923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2721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490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434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513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9580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4180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5427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23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8671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494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010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293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446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3424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535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726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380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4869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76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3629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4934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678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763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9064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7202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9875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5708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2166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9389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82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5924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536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0356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2318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0688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137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8025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2067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8164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7242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78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2156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6488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234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2140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796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14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6622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2893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8086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1117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8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7034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9472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0254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2608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7528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4861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689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6526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6468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1420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9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165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2382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8444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852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784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9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1672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1507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2365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8000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1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60437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3957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3554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5801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7340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7489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55944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53164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05523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3556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7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0" y="8509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37" r:id="rId1"/>
    <p:sldLayoutId id="2147487738" r:id="rId2"/>
    <p:sldLayoutId id="2147487739" r:id="rId3"/>
    <p:sldLayoutId id="2147487740" r:id="rId4"/>
    <p:sldLayoutId id="2147487741" r:id="rId5"/>
    <p:sldLayoutId id="2147487742" r:id="rId6"/>
    <p:sldLayoutId id="2147487743" r:id="rId7"/>
    <p:sldLayoutId id="2147487744" r:id="rId8"/>
    <p:sldLayoutId id="2147487745" r:id="rId9"/>
    <p:sldLayoutId id="2147487746" r:id="rId10"/>
    <p:sldLayoutId id="2147487747" r:id="rId11"/>
    <p:sldLayoutId id="2147487748" r:id="rId12"/>
    <p:sldLayoutId id="2147487749" r:id="rId13"/>
    <p:sldLayoutId id="214748775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126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61" r:id="rId1"/>
    <p:sldLayoutId id="2147487862" r:id="rId2"/>
    <p:sldLayoutId id="2147487863" r:id="rId3"/>
    <p:sldLayoutId id="2147487864" r:id="rId4"/>
    <p:sldLayoutId id="2147487865" r:id="rId5"/>
    <p:sldLayoutId id="2147487866" r:id="rId6"/>
    <p:sldLayoutId id="2147487867" r:id="rId7"/>
    <p:sldLayoutId id="2147487868" r:id="rId8"/>
    <p:sldLayoutId id="2147487869" r:id="rId9"/>
    <p:sldLayoutId id="2147487870" r:id="rId10"/>
    <p:sldLayoutId id="21474878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51" r:id="rId1"/>
    <p:sldLayoutId id="2147487752" r:id="rId2"/>
    <p:sldLayoutId id="2147487753" r:id="rId3"/>
    <p:sldLayoutId id="2147487754" r:id="rId4"/>
    <p:sldLayoutId id="2147487755" r:id="rId5"/>
    <p:sldLayoutId id="2147487756" r:id="rId6"/>
    <p:sldLayoutId id="2147487757" r:id="rId7"/>
    <p:sldLayoutId id="2147487758" r:id="rId8"/>
    <p:sldLayoutId id="2147487759" r:id="rId9"/>
    <p:sldLayoutId id="2147487760" r:id="rId10"/>
    <p:sldLayoutId id="214748776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62" r:id="rId1"/>
    <p:sldLayoutId id="2147487763" r:id="rId2"/>
    <p:sldLayoutId id="2147487764" r:id="rId3"/>
    <p:sldLayoutId id="2147487765" r:id="rId4"/>
    <p:sldLayoutId id="2147487766" r:id="rId5"/>
    <p:sldLayoutId id="2147487767" r:id="rId6"/>
    <p:sldLayoutId id="2147487768" r:id="rId7"/>
    <p:sldLayoutId id="2147487769" r:id="rId8"/>
    <p:sldLayoutId id="2147487770" r:id="rId9"/>
    <p:sldLayoutId id="2147487771" r:id="rId10"/>
    <p:sldLayoutId id="21474877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73" r:id="rId1"/>
    <p:sldLayoutId id="2147487774" r:id="rId2"/>
    <p:sldLayoutId id="2147487775" r:id="rId3"/>
    <p:sldLayoutId id="2147487776" r:id="rId4"/>
    <p:sldLayoutId id="2147487777" r:id="rId5"/>
    <p:sldLayoutId id="2147487778" r:id="rId6"/>
    <p:sldLayoutId id="2147487779" r:id="rId7"/>
    <p:sldLayoutId id="2147487780" r:id="rId8"/>
    <p:sldLayoutId id="2147487781" r:id="rId9"/>
    <p:sldLayoutId id="2147487782" r:id="rId10"/>
    <p:sldLayoutId id="214748778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95" r:id="rId1"/>
    <p:sldLayoutId id="2147487796" r:id="rId2"/>
    <p:sldLayoutId id="2147487797" r:id="rId3"/>
    <p:sldLayoutId id="2147487798" r:id="rId4"/>
    <p:sldLayoutId id="2147487799" r:id="rId5"/>
    <p:sldLayoutId id="2147487800" r:id="rId6"/>
    <p:sldLayoutId id="2147487801" r:id="rId7"/>
    <p:sldLayoutId id="2147487802" r:id="rId8"/>
    <p:sldLayoutId id="2147487803" r:id="rId9"/>
    <p:sldLayoutId id="2147487804" r:id="rId10"/>
    <p:sldLayoutId id="214748780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4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06" r:id="rId1"/>
    <p:sldLayoutId id="2147487807" r:id="rId2"/>
    <p:sldLayoutId id="2147487808" r:id="rId3"/>
    <p:sldLayoutId id="2147487809" r:id="rId4"/>
    <p:sldLayoutId id="2147487810" r:id="rId5"/>
    <p:sldLayoutId id="2147487811" r:id="rId6"/>
    <p:sldLayoutId id="2147487812" r:id="rId7"/>
    <p:sldLayoutId id="2147487813" r:id="rId8"/>
    <p:sldLayoutId id="2147487814" r:id="rId9"/>
    <p:sldLayoutId id="2147487815" r:id="rId10"/>
    <p:sldLayoutId id="214748781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17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17" r:id="rId1"/>
    <p:sldLayoutId id="2147487818" r:id="rId2"/>
    <p:sldLayoutId id="2147487819" r:id="rId3"/>
    <p:sldLayoutId id="2147487820" r:id="rId4"/>
    <p:sldLayoutId id="2147487821" r:id="rId5"/>
    <p:sldLayoutId id="2147487822" r:id="rId6"/>
    <p:sldLayoutId id="2147487823" r:id="rId7"/>
    <p:sldLayoutId id="2147487824" r:id="rId8"/>
    <p:sldLayoutId id="2147487825" r:id="rId9"/>
    <p:sldLayoutId id="2147487826" r:id="rId10"/>
    <p:sldLayoutId id="214748782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19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28" r:id="rId1"/>
    <p:sldLayoutId id="2147487829" r:id="rId2"/>
    <p:sldLayoutId id="2147487830" r:id="rId3"/>
    <p:sldLayoutId id="2147487831" r:id="rId4"/>
    <p:sldLayoutId id="2147487832" r:id="rId5"/>
    <p:sldLayoutId id="2147487833" r:id="rId6"/>
    <p:sldLayoutId id="2147487834" r:id="rId7"/>
    <p:sldLayoutId id="2147487835" r:id="rId8"/>
    <p:sldLayoutId id="2147487836" r:id="rId9"/>
    <p:sldLayoutId id="2147487837" r:id="rId10"/>
    <p:sldLayoutId id="214748783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921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39" r:id="rId1"/>
    <p:sldLayoutId id="2147487840" r:id="rId2"/>
    <p:sldLayoutId id="2147487841" r:id="rId3"/>
    <p:sldLayoutId id="2147487842" r:id="rId4"/>
    <p:sldLayoutId id="2147487843" r:id="rId5"/>
    <p:sldLayoutId id="2147487844" r:id="rId6"/>
    <p:sldLayoutId id="2147487845" r:id="rId7"/>
    <p:sldLayoutId id="2147487846" r:id="rId8"/>
    <p:sldLayoutId id="2147487847" r:id="rId9"/>
    <p:sldLayoutId id="2147487848" r:id="rId10"/>
    <p:sldLayoutId id="214748784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4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50" r:id="rId1"/>
    <p:sldLayoutId id="2147487851" r:id="rId2"/>
    <p:sldLayoutId id="2147487852" r:id="rId3"/>
    <p:sldLayoutId id="2147487853" r:id="rId4"/>
    <p:sldLayoutId id="2147487854" r:id="rId5"/>
    <p:sldLayoutId id="2147487855" r:id="rId6"/>
    <p:sldLayoutId id="2147487856" r:id="rId7"/>
    <p:sldLayoutId id="2147487857" r:id="rId8"/>
    <p:sldLayoutId id="2147487858" r:id="rId9"/>
    <p:sldLayoutId id="2147487859" r:id="rId10"/>
    <p:sldLayoutId id="21474878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3.bin"/><Relationship Id="rId21" Type="http://schemas.openxmlformats.org/officeDocument/2006/relationships/image" Target="../media/image27.pn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4.wmf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image" Target="../media/image3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13.bin"/><Relationship Id="rId21" Type="http://schemas.openxmlformats.org/officeDocument/2006/relationships/image" Target="../media/image27.png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4.wmf"/><Relationship Id="rId2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3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.png"/><Relationship Id="rId4" Type="http://schemas.openxmlformats.org/officeDocument/2006/relationships/image" Target="../media/image4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26.bin"/><Relationship Id="rId21" Type="http://schemas.openxmlformats.org/officeDocument/2006/relationships/image" Target="../media/image27.png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24.wmf"/><Relationship Id="rId2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9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6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homepage.ntu.edu.tw/~karchung/Phonetics%20II%20page%20fourteen.htm" TargetMode="External"/><Relationship Id="rId13" Type="http://schemas.openxmlformats.org/officeDocument/2006/relationships/hyperlink" Target="http://www.asel.udel.edu/speech/tutorials/synthesis/vowels.html" TargetMode="External"/><Relationship Id="rId3" Type="http://schemas.openxmlformats.org/officeDocument/2006/relationships/hyperlink" Target="http://homepage.ntu.edu.tw/~karchung/phonetics%20II%20page%20eight.htm" TargetMode="External"/><Relationship Id="rId7" Type="http://schemas.openxmlformats.org/officeDocument/2006/relationships/hyperlink" Target="http://homepage.ntu.edu.tw/~karchung/Phonetics%20II%20page%20thirteen.htm" TargetMode="External"/><Relationship Id="rId12" Type="http://schemas.openxmlformats.org/officeDocument/2006/relationships/hyperlink" Target="http://homepage.ntu.edu.tw/~karchung/Phonetics%20II%20page%20twentythree.htm" TargetMode="External"/><Relationship Id="rId2" Type="http://schemas.openxmlformats.org/officeDocument/2006/relationships/hyperlink" Target="http://homepage.ntu.edu.tw/~karchung/intro%20page%2017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mepage.ntu.edu.tw/~karchung/Phonetics%20II%20page%20twelve.htm" TargetMode="External"/><Relationship Id="rId11" Type="http://schemas.openxmlformats.org/officeDocument/2006/relationships/hyperlink" Target="http://homepage.ntu.edu.tw/~karchung/Phonetics%20II%20page%20twentyone.htm" TargetMode="External"/><Relationship Id="rId5" Type="http://schemas.openxmlformats.org/officeDocument/2006/relationships/hyperlink" Target="http://homepage.ntu.edu.tw/~karchung/Phonetics%20II%20page%20ten.htm" TargetMode="External"/><Relationship Id="rId10" Type="http://schemas.openxmlformats.org/officeDocument/2006/relationships/hyperlink" Target="http://homepage.ntu.edu.tw/~karchung/Phonetics%20II%20page%20twenty.htm" TargetMode="External"/><Relationship Id="rId4" Type="http://schemas.openxmlformats.org/officeDocument/2006/relationships/hyperlink" Target="http://homepage.ntu.edu.tw/~karchung/Phonetics%20II%20page%20nine.htm" TargetMode="External"/><Relationship Id="rId9" Type="http://schemas.openxmlformats.org/officeDocument/2006/relationships/hyperlink" Target="http://homepage.ntu.edu.tw/~karchung/Phonetics%20II%20page%20nineteen.ht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2825750"/>
            <a:ext cx="9144000" cy="1108075"/>
          </a:xfr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rgbClr val="FFFFFF"/>
              </a:gs>
            </a:gsLst>
            <a:lin ang="5400000" scaled="1"/>
          </a:gra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Tx/>
              <a:buNone/>
            </a:pPr>
            <a:r>
              <a:rPr lang="en-US" altLang="zh-TW" sz="3000" smtClean="0">
                <a:latin typeface="Times New Roman" pitchFamily="18" charset="0"/>
              </a:rPr>
              <a:t>7.0 Speech Signals and Front-end Processing</a:t>
            </a:r>
            <a:endParaRPr lang="en-US" altLang="zh-TW" sz="3000" smtClean="0">
              <a:latin typeface="Times New Roman" pitchFamily="18" charset="0"/>
              <a:ea typeface="全真魏碑體" pitchFamily="49" charset="-120"/>
            </a:endParaRP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1187450" y="4365625"/>
            <a:ext cx="6624638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 b="1">
                <a:latin typeface="Times New Roman" pitchFamily="18" charset="0"/>
              </a:rPr>
              <a:t>References</a:t>
            </a:r>
            <a:r>
              <a:rPr lang="en-US" altLang="zh-TW" sz="2000">
                <a:latin typeface="Times New Roman" pitchFamily="18" charset="0"/>
              </a:rPr>
              <a:t>: 1.  3.3, 3.4 of Becchetti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sz="2000">
                <a:latin typeface="Times New Roman" pitchFamily="18" charset="0"/>
              </a:rPr>
              <a:t>	 3.  9.3 of Huang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660400" y="2124075"/>
            <a:ext cx="682625" cy="887413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-1148511">
            <a:off x="3557588" y="2120900"/>
            <a:ext cx="682625" cy="8890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71438" y="71438"/>
            <a:ext cx="8997950" cy="684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tx2"/>
                </a:solidFill>
                <a:latin typeface="Times New Roman" pitchFamily="18" charset="0"/>
              </a:rPr>
              <a:t>Input/Output Relationship for Time/Frequency Domains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028825" y="1785938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1584325" y="2249488"/>
            <a:ext cx="433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1008063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3509963" y="2249488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2933700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4267200" y="1985963"/>
            <a:ext cx="449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323850" y="1985963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2386013" y="2771775"/>
            <a:ext cx="217487" cy="360363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2555875" y="2668588"/>
            <a:ext cx="38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1187624" y="467677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1187624" y="5540375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1403524" y="4652963"/>
            <a:ext cx="1371600" cy="492125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00530736"/>
              </p:ext>
            </p:extLst>
          </p:nvPr>
        </p:nvGraphicFramePr>
        <p:xfrm>
          <a:off x="2827512" y="5375275"/>
          <a:ext cx="4254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9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Object 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512" y="5375275"/>
                        <a:ext cx="4254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64163" y="4019550"/>
          <a:ext cx="1892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0" name="方程式" r:id="rId5" imgW="1155700" imgH="457200" progId="Equation.3">
                  <p:embed/>
                </p:oleObj>
              </mc:Choice>
              <mc:Fallback>
                <p:oleObj name="方程式" r:id="rId5" imgW="1155700" imgH="457200" progId="Equation.3">
                  <p:embed/>
                  <p:pic>
                    <p:nvPicPr>
                      <p:cNvPr id="0" name="Object 1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019550"/>
                        <a:ext cx="18923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5076056" y="2852936"/>
            <a:ext cx="28280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5292725" y="4799013"/>
            <a:ext cx="29578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143250" y="2838450"/>
          <a:ext cx="5651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1" name="方程式" r:id="rId7" imgW="381000" imgH="457200" progId="Equation.3">
                  <p:embed/>
                </p:oleObj>
              </mc:Choice>
              <mc:Fallback>
                <p:oleObj name="方程式" r:id="rId7" imgW="381000" imgH="457200" progId="Equation.3">
                  <p:embed/>
                  <p:pic>
                    <p:nvPicPr>
                      <p:cNvPr id="0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838450"/>
                        <a:ext cx="5651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3165475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2" name="方程式" r:id="rId9" imgW="279400" imgH="457200" progId="Equation.3">
                  <p:embed/>
                </p:oleObj>
              </mc:Choice>
              <mc:Fallback>
                <p:oleObj name="方程式" r:id="rId9" imgW="279400" imgH="457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1116013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3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2259013" y="3305175"/>
          <a:ext cx="5857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4" name="方程式" r:id="rId13" imgW="355446" imgH="457002" progId="Equation.3">
                  <p:embed/>
                </p:oleObj>
              </mc:Choice>
              <mc:Fallback>
                <p:oleObj name="方程式" r:id="rId13" imgW="355446" imgH="45700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305175"/>
                        <a:ext cx="5857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1106488" y="2801938"/>
          <a:ext cx="5857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5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801938"/>
                        <a:ext cx="5857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2259013" y="1863725"/>
          <a:ext cx="4445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6" name="方程式" r:id="rId17" imgW="291973" imgH="482391" progId="Equation.3">
                  <p:embed/>
                </p:oleObj>
              </mc:Choice>
              <mc:Fallback>
                <p:oleObj name="方程式" r:id="rId17" imgW="291973" imgH="48239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863725"/>
                        <a:ext cx="4445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b="0" i="1" smtClean="0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𝐺</m:t>
                    </m:r>
                    <m:r>
                      <a:rPr lang="en-US" altLang="zh-TW" sz="2000" b="0" i="1" smtClean="0">
                        <a:latin typeface="Cambria Math"/>
                      </a:rPr>
                      <m:t>(</m:t>
                    </m:r>
                    <m:r>
                      <a:rPr lang="zh-TW" altLang="en-US" sz="2000" b="0" i="1" smtClean="0">
                        <a:latin typeface="Cambria Math"/>
                      </a:rPr>
                      <m:t>𝜔</m:t>
                    </m:r>
                    <m:r>
                      <a:rPr lang="en-US" altLang="zh-TW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: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</a:p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phonemes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i="1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𝑈</m:t>
                    </m:r>
                    <m:r>
                      <a:rPr lang="en-US" altLang="zh-TW" sz="2000" i="1">
                        <a:latin typeface="Cambria Math"/>
                      </a:rPr>
                      <m:t>(</m:t>
                    </m:r>
                    <m:r>
                      <a:rPr lang="zh-TW" altLang="en-US" sz="2000" i="1">
                        <a:latin typeface="Cambria Math"/>
                      </a:rPr>
                      <m:t>𝜔</m:t>
                    </m:r>
                    <m:r>
                      <a:rPr lang="en-US" altLang="zh-TW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890512" y="1196752"/>
            <a:ext cx="1409680" cy="599095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/>
                <a:t>excitation</a:t>
              </a:r>
              <a:endParaRPr lang="zh-TW" altLang="en-US" sz="22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576412" y="1003599"/>
            <a:ext cx="1794068" cy="733548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structure</a:t>
              </a:r>
              <a:endParaRPr lang="zh-TW" altLang="en-US" sz="22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圖片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76056" y="1833761"/>
            <a:ext cx="3295650" cy="101917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Spectrogram</a:t>
            </a:r>
          </a:p>
        </p:txBody>
      </p:sp>
      <p:pic>
        <p:nvPicPr>
          <p:cNvPr id="13517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14099" r="1492" b="2740"/>
          <a:stretch>
            <a:fillRect/>
          </a:stretch>
        </p:blipFill>
        <p:spPr bwMode="auto">
          <a:xfrm>
            <a:off x="1187450" y="1112838"/>
            <a:ext cx="6840538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Spectrogram</a:t>
            </a: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908050"/>
            <a:ext cx="5403850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Formant Frequencies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62000" y="2209800"/>
            <a:ext cx="3733800" cy="39163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pic>
        <p:nvPicPr>
          <p:cNvPr id="13722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452913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2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1371600"/>
            <a:ext cx="44481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Formant frequency contours</a:t>
            </a:r>
          </a:p>
        </p:txBody>
      </p:sp>
      <p:pic>
        <p:nvPicPr>
          <p:cNvPr id="1382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50292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244" name="Text Box 7"/>
          <p:cNvSpPr txBox="1">
            <a:spLocks noChangeArrowheads="1"/>
          </p:cNvSpPr>
          <p:nvPr/>
        </p:nvSpPr>
        <p:spPr bwMode="auto">
          <a:xfrm>
            <a:off x="6567488" y="1122363"/>
            <a:ext cx="2343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>
                <a:latin typeface="Times New Roman" pitchFamily="18" charset="0"/>
              </a:rPr>
              <a:t>He will allow a rare lie.</a:t>
            </a:r>
          </a:p>
        </p:txBody>
      </p:sp>
      <p:sp>
        <p:nvSpPr>
          <p:cNvPr id="138245" name="Text Box 8"/>
          <p:cNvSpPr txBox="1">
            <a:spLocks noChangeArrowheads="1"/>
          </p:cNvSpPr>
          <p:nvPr/>
        </p:nvSpPr>
        <p:spPr bwMode="auto">
          <a:xfrm>
            <a:off x="303213" y="6234113"/>
            <a:ext cx="607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itchFamily="18" charset="0"/>
              </a:rPr>
              <a:t>Reference: 6.1 of Huang, or 2.2, 2.3 of Rabiner and Juang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Line 2"/>
          <p:cNvSpPr>
            <a:spLocks noChangeShapeType="1"/>
          </p:cNvSpPr>
          <p:nvPr/>
        </p:nvSpPr>
        <p:spPr bwMode="auto">
          <a:xfrm flipV="1">
            <a:off x="2236788" y="5029200"/>
            <a:ext cx="0" cy="212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71438" y="71438"/>
            <a:ext cx="8997950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chemeClr val="tx2"/>
                </a:solidFill>
                <a:latin typeface="Times New Roman" pitchFamily="18" charset="0"/>
                <a:ea typeface="全真魏碑體" pitchFamily="49" charset="-120"/>
              </a:rPr>
              <a:t>Speech Signals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34925" y="908050"/>
            <a:ext cx="8774113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Voiced/unvoiced	</a:t>
            </a:r>
            <a:r>
              <a:rPr lang="zh-TW" altLang="en-US" sz="2200">
                <a:latin typeface="Times New Roman" pitchFamily="18" charset="0"/>
                <a:ea typeface="華康魏碑體" pitchFamily="65" charset="-120"/>
              </a:rPr>
              <a:t>濁音、清音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  <a:ea typeface="華康魏碑體" pitchFamily="65" charset="-120"/>
              </a:rPr>
              <a:t>Pitch/tone		</a:t>
            </a:r>
            <a:r>
              <a:rPr lang="zh-TW" altLang="en-US" sz="2200">
                <a:latin typeface="Times New Roman" pitchFamily="18" charset="0"/>
                <a:ea typeface="華康魏碑體" pitchFamily="65" charset="-120"/>
              </a:rPr>
              <a:t>音高、聲調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  <a:ea typeface="華康魏碑體" pitchFamily="65" charset="-120"/>
              </a:rPr>
              <a:t>Vocal tract        	</a:t>
            </a:r>
            <a:r>
              <a:rPr lang="zh-TW" altLang="en-US" sz="2200">
                <a:latin typeface="Times New Roman" pitchFamily="18" charset="0"/>
                <a:ea typeface="華康魏碑體" pitchFamily="65" charset="-120"/>
              </a:rPr>
              <a:t>聲道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Frequency domain/formant frequency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Spectrogram representation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Speech Source Model</a:t>
            </a: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2041525" y="5300663"/>
            <a:ext cx="184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en-US" altLang="zh-TW" sz="2400">
              <a:latin typeface="Times New Roman" pitchFamily="18" charset="0"/>
            </a:endParaRPr>
          </a:p>
          <a:p>
            <a:pPr eaLnBrk="1" hangingPunct="1"/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295" name="Text Box 25"/>
          <p:cNvSpPr txBox="1">
            <a:spLocks noChangeArrowheads="1"/>
          </p:cNvSpPr>
          <p:nvPr/>
        </p:nvSpPr>
        <p:spPr bwMode="auto">
          <a:xfrm>
            <a:off x="184150" y="4919663"/>
            <a:ext cx="8774113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19138" indent="-269875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digitization and transmission of the parameters will be adequate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at receiver the parameters can produce x[n] with the model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much less parameters with much slower variation in time lead to much less bits required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the key for low bit rate speech coding</a:t>
            </a:r>
            <a:r>
              <a:rPr lang="en-US" altLang="zh-TW" sz="1800"/>
              <a:t> </a:t>
            </a:r>
          </a:p>
        </p:txBody>
      </p:sp>
      <p:sp>
        <p:nvSpPr>
          <p:cNvPr id="140296" name="Line 31"/>
          <p:cNvSpPr>
            <a:spLocks noChangeShapeType="1"/>
          </p:cNvSpPr>
          <p:nvPr/>
        </p:nvSpPr>
        <p:spPr bwMode="auto">
          <a:xfrm>
            <a:off x="2901950" y="3805238"/>
            <a:ext cx="6096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7" name="Line 32"/>
          <p:cNvSpPr>
            <a:spLocks noChangeShapeType="1"/>
          </p:cNvSpPr>
          <p:nvPr/>
        </p:nvSpPr>
        <p:spPr bwMode="auto">
          <a:xfrm>
            <a:off x="5187950" y="3805238"/>
            <a:ext cx="6096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8" name="Line 33"/>
          <p:cNvSpPr>
            <a:spLocks noChangeShapeType="1"/>
          </p:cNvSpPr>
          <p:nvPr/>
        </p:nvSpPr>
        <p:spPr bwMode="auto">
          <a:xfrm>
            <a:off x="3511550" y="3805238"/>
            <a:ext cx="2286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9" name="Line 34"/>
          <p:cNvSpPr>
            <a:spLocks noChangeShapeType="1"/>
          </p:cNvSpPr>
          <p:nvPr/>
        </p:nvSpPr>
        <p:spPr bwMode="auto">
          <a:xfrm>
            <a:off x="5797550" y="3805238"/>
            <a:ext cx="7620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300" name="Text Box 35"/>
          <p:cNvSpPr txBox="1">
            <a:spLocks noChangeArrowheads="1"/>
          </p:cNvSpPr>
          <p:nvPr/>
        </p:nvSpPr>
        <p:spPr bwMode="auto">
          <a:xfrm>
            <a:off x="5721350" y="3200400"/>
            <a:ext cx="64135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x[n]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01" name="Text Box 36"/>
          <p:cNvSpPr txBox="1">
            <a:spLocks noChangeArrowheads="1"/>
          </p:cNvSpPr>
          <p:nvPr/>
        </p:nvSpPr>
        <p:spPr bwMode="auto">
          <a:xfrm>
            <a:off x="3022600" y="3200400"/>
            <a:ext cx="64135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u[n]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02" name="Text Box 37"/>
          <p:cNvSpPr txBox="1">
            <a:spLocks noChangeArrowheads="1"/>
          </p:cNvSpPr>
          <p:nvPr/>
        </p:nvSpPr>
        <p:spPr bwMode="auto">
          <a:xfrm>
            <a:off x="1530350" y="4670425"/>
            <a:ext cx="13716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0000FF"/>
                </a:solidFill>
                <a:latin typeface="Times New Roman" pitchFamily="18" charset="0"/>
              </a:rPr>
              <a:t>parameters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3" name="Text Box 38"/>
          <p:cNvSpPr txBox="1">
            <a:spLocks noChangeArrowheads="1"/>
          </p:cNvSpPr>
          <p:nvPr/>
        </p:nvSpPr>
        <p:spPr bwMode="auto">
          <a:xfrm>
            <a:off x="3816350" y="4635500"/>
            <a:ext cx="13716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0000FF"/>
                </a:solidFill>
                <a:latin typeface="Times New Roman" pitchFamily="18" charset="0"/>
              </a:rPr>
              <a:t>parameters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4" name="AutoShape 39"/>
          <p:cNvSpPr>
            <a:spLocks noChangeArrowheads="1"/>
          </p:cNvSpPr>
          <p:nvPr/>
        </p:nvSpPr>
        <p:spPr bwMode="auto">
          <a:xfrm>
            <a:off x="1958975" y="4141788"/>
            <a:ext cx="542925" cy="604837"/>
          </a:xfrm>
          <a:prstGeom prst="upArrow">
            <a:avLst>
              <a:gd name="adj1" fmla="val 66028"/>
              <a:gd name="adj2" fmla="val 40848"/>
            </a:avLst>
          </a:prstGeom>
          <a:solidFill>
            <a:srgbClr val="FFFFFF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0305" name="AutoShape 40"/>
          <p:cNvSpPr>
            <a:spLocks noChangeArrowheads="1"/>
          </p:cNvSpPr>
          <p:nvPr/>
        </p:nvSpPr>
        <p:spPr bwMode="auto">
          <a:xfrm>
            <a:off x="4197350" y="4119563"/>
            <a:ext cx="609600" cy="606425"/>
          </a:xfrm>
          <a:prstGeom prst="upArrow">
            <a:avLst>
              <a:gd name="adj1" fmla="val 59370"/>
              <a:gd name="adj2" fmla="val 43333"/>
            </a:avLst>
          </a:prstGeom>
          <a:solidFill>
            <a:srgbClr val="FFFFFF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0306" name="Text Box 41"/>
          <p:cNvSpPr txBox="1">
            <a:spLocks noChangeArrowheads="1"/>
          </p:cNvSpPr>
          <p:nvPr/>
        </p:nvSpPr>
        <p:spPr bwMode="auto">
          <a:xfrm>
            <a:off x="1530350" y="3441700"/>
            <a:ext cx="137160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33CCCC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003366"/>
                </a:solidFill>
                <a:latin typeface="Times New Roman" pitchFamily="18" charset="0"/>
              </a:rPr>
              <a:t>Excitation Generator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7" name="Text Box 42"/>
          <p:cNvSpPr txBox="1">
            <a:spLocks noChangeArrowheads="1"/>
          </p:cNvSpPr>
          <p:nvPr/>
        </p:nvSpPr>
        <p:spPr bwMode="auto">
          <a:xfrm>
            <a:off x="3740150" y="3441700"/>
            <a:ext cx="144780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33CCCC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 b="1">
                <a:solidFill>
                  <a:srgbClr val="003366"/>
                </a:solidFill>
                <a:latin typeface="Times New Roman" pitchFamily="18" charset="0"/>
              </a:rPr>
              <a:t>Vocal Tract Model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8" name="Rectangle 43"/>
          <p:cNvSpPr>
            <a:spLocks noChangeArrowheads="1"/>
          </p:cNvSpPr>
          <p:nvPr/>
        </p:nvSpPr>
        <p:spPr bwMode="auto">
          <a:xfrm>
            <a:off x="1987550" y="4654550"/>
            <a:ext cx="2819400" cy="1222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0309" name="Text Box 44"/>
          <p:cNvSpPr txBox="1">
            <a:spLocks noChangeArrowheads="1"/>
          </p:cNvSpPr>
          <p:nvPr/>
        </p:nvSpPr>
        <p:spPr bwMode="auto">
          <a:xfrm>
            <a:off x="1987550" y="2957513"/>
            <a:ext cx="5334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</a:rPr>
              <a:t>Ex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10" name="Text Box 45"/>
          <p:cNvSpPr txBox="1">
            <a:spLocks noChangeArrowheads="1"/>
          </p:cNvSpPr>
          <p:nvPr/>
        </p:nvSpPr>
        <p:spPr bwMode="auto">
          <a:xfrm>
            <a:off x="3571875" y="2924175"/>
            <a:ext cx="190500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</a:rPr>
              <a:t>G(</a:t>
            </a:r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</a:rPr>
              <a:t>),G(z), g[n]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11" name="Text Box 46"/>
          <p:cNvSpPr txBox="1">
            <a:spLocks noChangeArrowheads="1"/>
          </p:cNvSpPr>
          <p:nvPr/>
        </p:nvSpPr>
        <p:spPr bwMode="auto">
          <a:xfrm>
            <a:off x="5187950" y="3805238"/>
            <a:ext cx="1905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x[n]=u[n]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g[n]</a:t>
            </a:r>
          </a:p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X(</a:t>
            </a:r>
            <a:r>
              <a:rPr lang="en-US" altLang="zh-TW" sz="1800" b="1">
                <a:solidFill>
                  <a:srgbClr val="993366"/>
                </a:solidFill>
                <a:sym typeface="Symbol" pitchFamily="18" charset="2"/>
              </a:rPr>
              <a:t>)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=U(</a:t>
            </a:r>
            <a:r>
              <a:rPr lang="en-US" altLang="zh-TW" sz="1800" b="1">
                <a:solidFill>
                  <a:srgbClr val="993366"/>
                </a:solidFill>
                <a:sym typeface="Symbol" pitchFamily="18" charset="2"/>
              </a:rPr>
              <a:t>)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G(</a:t>
            </a:r>
            <a:r>
              <a:rPr lang="en-US" altLang="zh-TW" sz="1800" b="1">
                <a:solidFill>
                  <a:srgbClr val="993366"/>
                </a:solidFill>
                <a:sym typeface="Symbol" pitchFamily="18" charset="2"/>
              </a:rPr>
              <a:t>)</a:t>
            </a:r>
            <a:endParaRPr lang="en-US" altLang="zh-TW" sz="2000" b="1">
              <a:solidFill>
                <a:srgbClr val="993366"/>
              </a:solidFill>
              <a:latin typeface="Times New Roman" pitchFamily="18" charset="0"/>
            </a:endParaRPr>
          </a:p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X(z)=U(z)G(z)</a:t>
            </a:r>
          </a:p>
        </p:txBody>
      </p:sp>
      <p:sp>
        <p:nvSpPr>
          <p:cNvPr id="140312" name="Text Box 47"/>
          <p:cNvSpPr txBox="1">
            <a:spLocks noChangeArrowheads="1"/>
          </p:cNvSpPr>
          <p:nvPr/>
        </p:nvSpPr>
        <p:spPr bwMode="auto">
          <a:xfrm>
            <a:off x="2838450" y="3752850"/>
            <a:ext cx="792163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accent2"/>
                </a:solidFill>
                <a:latin typeface="Times New Roman" pitchFamily="18" charset="0"/>
              </a:rPr>
              <a:t>U (</a:t>
            </a:r>
            <a:r>
              <a:rPr lang="en-US" altLang="zh-TW" sz="1800">
                <a:solidFill>
                  <a:schemeClr val="accent2"/>
                </a:solidFill>
                <a:sym typeface="Symbol" pitchFamily="18" charset="2"/>
              </a:rPr>
              <a:t></a:t>
            </a:r>
            <a:r>
              <a:rPr lang="en-US" altLang="zh-TW">
                <a:solidFill>
                  <a:schemeClr val="accent2"/>
                </a:solidFill>
                <a:latin typeface="Times New Roman" pitchFamily="18" charset="0"/>
              </a:rPr>
              <a:t>)</a:t>
            </a:r>
          </a:p>
          <a:p>
            <a:pPr algn="ctr" eaLnBrk="1" hangingPunct="1"/>
            <a:r>
              <a:rPr lang="en-US" altLang="zh-TW">
                <a:solidFill>
                  <a:schemeClr val="accent2"/>
                </a:solidFill>
                <a:latin typeface="Times New Roman" pitchFamily="18" charset="0"/>
              </a:rPr>
              <a:t>U (z)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15</a:t>
            </a:fld>
            <a:endParaRPr lang="zh-TW" altLang="en-US"/>
          </a:p>
        </p:txBody>
      </p:sp>
    </p:spTree>
  </p:cSld>
  <p:clrMapOvr>
    <a:masterClrMapping/>
  </p:clrMapOvr>
  <p:transition advTm="4873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14" name="群組 2"/>
          <p:cNvGrpSpPr>
            <a:grpSpLocks/>
          </p:cNvGrpSpPr>
          <p:nvPr/>
        </p:nvGrpSpPr>
        <p:grpSpPr bwMode="auto">
          <a:xfrm>
            <a:off x="973138" y="404813"/>
            <a:ext cx="7486650" cy="5391150"/>
            <a:chOff x="973138" y="404813"/>
            <a:chExt cx="7487294" cy="5391150"/>
          </a:xfrm>
        </p:grpSpPr>
        <p:pic>
          <p:nvPicPr>
            <p:cNvPr id="141315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38" y="404813"/>
              <a:ext cx="7199312" cy="539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316" name="文字方塊 1"/>
            <p:cNvSpPr txBox="1">
              <a:spLocks noChangeArrowheads="1"/>
            </p:cNvSpPr>
            <p:nvPr/>
          </p:nvSpPr>
          <p:spPr bwMode="auto">
            <a:xfrm>
              <a:off x="1106488" y="568325"/>
              <a:ext cx="6335712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 u="sng">
                  <a:latin typeface="Arial" charset="0"/>
                </a:rPr>
                <a:t>Speech Source Model</a:t>
              </a:r>
              <a:endParaRPr lang="zh-TW" altLang="en-US" b="1" u="sng">
                <a:latin typeface="Arial" charset="0"/>
              </a:endParaRPr>
            </a:p>
          </p:txBody>
        </p:sp>
        <p:sp>
          <p:nvSpPr>
            <p:cNvPr id="141317" name="矩形 1"/>
            <p:cNvSpPr>
              <a:spLocks noChangeArrowheads="1"/>
            </p:cNvSpPr>
            <p:nvPr/>
          </p:nvSpPr>
          <p:spPr bwMode="auto">
            <a:xfrm>
              <a:off x="5796136" y="1628800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rgbClr val="0070C0"/>
                  </a:solidFill>
                  <a:latin typeface="Times New Roman" pitchFamily="18" charset="0"/>
                </a:rPr>
                <a:t>x(t)</a:t>
              </a:r>
            </a:p>
          </p:txBody>
        </p:sp>
        <p:sp>
          <p:nvSpPr>
            <p:cNvPr id="141318" name="矩形 4"/>
            <p:cNvSpPr>
              <a:spLocks noChangeArrowheads="1"/>
            </p:cNvSpPr>
            <p:nvPr/>
          </p:nvSpPr>
          <p:spPr bwMode="auto">
            <a:xfrm>
              <a:off x="7092280" y="3708321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rgbClr val="0070C0"/>
                  </a:solidFill>
                  <a:latin typeface="Times New Roman" pitchFamily="18" charset="0"/>
                </a:rPr>
                <a:t>a[n]</a:t>
              </a:r>
            </a:p>
          </p:txBody>
        </p:sp>
        <p:sp>
          <p:nvSpPr>
            <p:cNvPr id="141319" name="矩形 5"/>
            <p:cNvSpPr>
              <a:spLocks noChangeArrowheads="1"/>
            </p:cNvSpPr>
            <p:nvPr/>
          </p:nvSpPr>
          <p:spPr bwMode="auto">
            <a:xfrm>
              <a:off x="7308304" y="2556193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41320" name="矩形 6"/>
            <p:cNvSpPr>
              <a:spLocks noChangeArrowheads="1"/>
            </p:cNvSpPr>
            <p:nvPr/>
          </p:nvSpPr>
          <p:spPr bwMode="auto">
            <a:xfrm>
              <a:off x="7380312" y="4932457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latin typeface="Times New Roman" pitchFamily="18" charset="0"/>
                </a:rPr>
                <a:t>n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Speech Source Model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6788"/>
            <a:ext cx="8229600" cy="4983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Sophisticated model for speech production</a:t>
            </a: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Simplified model for speech production</a:t>
            </a:r>
          </a:p>
        </p:txBody>
      </p:sp>
      <p:sp>
        <p:nvSpPr>
          <p:cNvPr id="142340" name="Rectangle 6"/>
          <p:cNvSpPr>
            <a:spLocks noChangeArrowheads="1"/>
          </p:cNvSpPr>
          <p:nvPr/>
        </p:nvSpPr>
        <p:spPr bwMode="auto">
          <a:xfrm>
            <a:off x="1219200" y="3716338"/>
            <a:ext cx="874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Unvoiced</a:t>
            </a:r>
          </a:p>
        </p:txBody>
      </p:sp>
      <p:sp useBgFill="1">
        <p:nvSpPr>
          <p:cNvPr id="142341" name="Rectangle 7"/>
          <p:cNvSpPr>
            <a:spLocks noChangeArrowheads="1"/>
          </p:cNvSpPr>
          <p:nvPr/>
        </p:nvSpPr>
        <p:spPr bwMode="auto">
          <a:xfrm>
            <a:off x="1139825" y="1922463"/>
            <a:ext cx="1328738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Periodic Impulse 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Train Generator</a:t>
            </a:r>
          </a:p>
        </p:txBody>
      </p:sp>
      <p:sp useBgFill="1">
        <p:nvSpPr>
          <p:cNvPr id="142342" name="Rectangle 8"/>
          <p:cNvSpPr>
            <a:spLocks noChangeArrowheads="1"/>
          </p:cNvSpPr>
          <p:nvPr/>
        </p:nvSpPr>
        <p:spPr bwMode="auto">
          <a:xfrm>
            <a:off x="1647825" y="2778125"/>
            <a:ext cx="941388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Uncorrelated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Noise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Generator</a:t>
            </a:r>
          </a:p>
        </p:txBody>
      </p:sp>
      <p:sp useBgFill="1">
        <p:nvSpPr>
          <p:cNvPr id="142343" name="Rectangle 9"/>
          <p:cNvSpPr>
            <a:spLocks noChangeArrowheads="1"/>
          </p:cNvSpPr>
          <p:nvPr/>
        </p:nvSpPr>
        <p:spPr bwMode="auto">
          <a:xfrm>
            <a:off x="2735263" y="1927225"/>
            <a:ext cx="825500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G(z)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Glottal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>
        <p:nvSpPr>
          <p:cNvPr id="142344" name="Line 10"/>
          <p:cNvSpPr>
            <a:spLocks noChangeShapeType="1"/>
          </p:cNvSpPr>
          <p:nvPr/>
        </p:nvSpPr>
        <p:spPr bwMode="auto">
          <a:xfrm flipV="1">
            <a:off x="2468563" y="2225675"/>
            <a:ext cx="255587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45" name="Line 11"/>
          <p:cNvSpPr>
            <a:spLocks noChangeShapeType="1"/>
          </p:cNvSpPr>
          <p:nvPr/>
        </p:nvSpPr>
        <p:spPr bwMode="auto">
          <a:xfrm>
            <a:off x="2613025" y="3135313"/>
            <a:ext cx="127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46" name="Line 12"/>
          <p:cNvSpPr>
            <a:spLocks noChangeShapeType="1"/>
          </p:cNvSpPr>
          <p:nvPr/>
        </p:nvSpPr>
        <p:spPr bwMode="auto">
          <a:xfrm>
            <a:off x="3581400" y="2224088"/>
            <a:ext cx="244475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42347" name="Group 13"/>
          <p:cNvGrpSpPr>
            <a:grpSpLocks/>
          </p:cNvGrpSpPr>
          <p:nvPr/>
        </p:nvGrpSpPr>
        <p:grpSpPr bwMode="auto">
          <a:xfrm>
            <a:off x="3843338" y="2098675"/>
            <a:ext cx="265112" cy="263525"/>
            <a:chOff x="1715" y="2995"/>
            <a:chExt cx="167" cy="166"/>
          </a:xfrm>
        </p:grpSpPr>
        <p:sp>
          <p:nvSpPr>
            <p:cNvPr id="142402" name="Oval 14"/>
            <p:cNvSpPr>
              <a:spLocks noChangeArrowheads="1"/>
            </p:cNvSpPr>
            <p:nvPr/>
          </p:nvSpPr>
          <p:spPr bwMode="auto">
            <a:xfrm>
              <a:off x="1715" y="2995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2403" name="Line 15"/>
            <p:cNvSpPr>
              <a:spLocks noChangeShapeType="1"/>
            </p:cNvSpPr>
            <p:nvPr/>
          </p:nvSpPr>
          <p:spPr bwMode="auto">
            <a:xfrm>
              <a:off x="1730" y="3026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404" name="Line 16"/>
            <p:cNvSpPr>
              <a:spLocks noChangeShapeType="1"/>
            </p:cNvSpPr>
            <p:nvPr/>
          </p:nvSpPr>
          <p:spPr bwMode="auto">
            <a:xfrm flipH="1">
              <a:off x="1740" y="3014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42348" name="Group 17"/>
          <p:cNvGrpSpPr>
            <a:grpSpLocks/>
          </p:cNvGrpSpPr>
          <p:nvPr/>
        </p:nvGrpSpPr>
        <p:grpSpPr bwMode="auto">
          <a:xfrm>
            <a:off x="3879850" y="2990850"/>
            <a:ext cx="265113" cy="263525"/>
            <a:chOff x="1738" y="3557"/>
            <a:chExt cx="167" cy="166"/>
          </a:xfrm>
        </p:grpSpPr>
        <p:sp>
          <p:nvSpPr>
            <p:cNvPr id="142399" name="Oval 18"/>
            <p:cNvSpPr>
              <a:spLocks noChangeArrowheads="1"/>
            </p:cNvSpPr>
            <p:nvPr/>
          </p:nvSpPr>
          <p:spPr bwMode="auto">
            <a:xfrm>
              <a:off x="1738" y="3557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2400" name="Line 19"/>
            <p:cNvSpPr>
              <a:spLocks noChangeShapeType="1"/>
            </p:cNvSpPr>
            <p:nvPr/>
          </p:nvSpPr>
          <p:spPr bwMode="auto">
            <a:xfrm>
              <a:off x="1753" y="3588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401" name="Line 20"/>
            <p:cNvSpPr>
              <a:spLocks noChangeShapeType="1"/>
            </p:cNvSpPr>
            <p:nvPr/>
          </p:nvSpPr>
          <p:spPr bwMode="auto">
            <a:xfrm flipH="1">
              <a:off x="1763" y="3576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42349" name="Freeform 21"/>
          <p:cNvSpPr>
            <a:spLocks/>
          </p:cNvSpPr>
          <p:nvPr/>
        </p:nvSpPr>
        <p:spPr bwMode="auto">
          <a:xfrm>
            <a:off x="4164013" y="2928938"/>
            <a:ext cx="306387" cy="195262"/>
          </a:xfrm>
          <a:custGeom>
            <a:avLst/>
            <a:gdLst>
              <a:gd name="T0" fmla="*/ 0 w 193"/>
              <a:gd name="T1" fmla="*/ 2147483647 h 123"/>
              <a:gd name="T2" fmla="*/ 2147483647 w 193"/>
              <a:gd name="T3" fmla="*/ 2147483647 h 123"/>
              <a:gd name="T4" fmla="*/ 2147483647 w 193"/>
              <a:gd name="T5" fmla="*/ 0 h 12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" h="123">
                <a:moveTo>
                  <a:pt x="0" y="122"/>
                </a:moveTo>
                <a:lnTo>
                  <a:pt x="192" y="122"/>
                </a:lnTo>
                <a:lnTo>
                  <a:pt x="19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2350" name="Freeform 22"/>
          <p:cNvSpPr>
            <a:spLocks/>
          </p:cNvSpPr>
          <p:nvPr/>
        </p:nvSpPr>
        <p:spPr bwMode="auto">
          <a:xfrm>
            <a:off x="4132263" y="2220913"/>
            <a:ext cx="350837" cy="230187"/>
          </a:xfrm>
          <a:custGeom>
            <a:avLst/>
            <a:gdLst>
              <a:gd name="T0" fmla="*/ 0 w 221"/>
              <a:gd name="T1" fmla="*/ 0 h 145"/>
              <a:gd name="T2" fmla="*/ 2147483647 w 221"/>
              <a:gd name="T3" fmla="*/ 0 h 145"/>
              <a:gd name="T4" fmla="*/ 2147483647 w 221"/>
              <a:gd name="T5" fmla="*/ 2147483647 h 1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" h="145">
                <a:moveTo>
                  <a:pt x="0" y="0"/>
                </a:moveTo>
                <a:lnTo>
                  <a:pt x="220" y="0"/>
                </a:lnTo>
                <a:lnTo>
                  <a:pt x="220" y="144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 useBgFill="1">
        <p:nvSpPr>
          <p:cNvPr id="142351" name="Oval 23"/>
          <p:cNvSpPr>
            <a:spLocks noChangeArrowheads="1"/>
          </p:cNvSpPr>
          <p:nvPr/>
        </p:nvSpPr>
        <p:spPr bwMode="auto">
          <a:xfrm>
            <a:off x="4464050" y="2468563"/>
            <a:ext cx="47625" cy="52387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52" name="Rectangle 24"/>
          <p:cNvSpPr>
            <a:spLocks noChangeArrowheads="1"/>
          </p:cNvSpPr>
          <p:nvPr/>
        </p:nvSpPr>
        <p:spPr bwMode="auto">
          <a:xfrm>
            <a:off x="4899025" y="2328863"/>
            <a:ext cx="912813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H(z)</a:t>
            </a:r>
            <a:endParaRPr lang="en-US" altLang="zh-TW" sz="1400">
              <a:latin typeface="Times New Roman" pitchFamily="18" charset="0"/>
            </a:endParaRP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Vocal Tract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 useBgFill="1">
        <p:nvSpPr>
          <p:cNvPr id="142353" name="Rectangle 25"/>
          <p:cNvSpPr>
            <a:spLocks noChangeArrowheads="1"/>
          </p:cNvSpPr>
          <p:nvPr/>
        </p:nvSpPr>
        <p:spPr bwMode="auto">
          <a:xfrm>
            <a:off x="6026150" y="2295525"/>
            <a:ext cx="825500" cy="811213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R(z)</a:t>
            </a:r>
            <a:endParaRPr lang="en-US" altLang="zh-TW" sz="1400">
              <a:latin typeface="Times New Roman" pitchFamily="18" charset="0"/>
            </a:endParaRP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Lip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Radiation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>
        <p:nvSpPr>
          <p:cNvPr id="142354" name="Line 26"/>
          <p:cNvSpPr>
            <a:spLocks noChangeShapeType="1"/>
          </p:cNvSpPr>
          <p:nvPr/>
        </p:nvSpPr>
        <p:spPr bwMode="auto">
          <a:xfrm>
            <a:off x="4724400" y="2703513"/>
            <a:ext cx="149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 useBgFill="1">
        <p:nvSpPr>
          <p:cNvPr id="142355" name="Oval 27"/>
          <p:cNvSpPr>
            <a:spLocks noChangeArrowheads="1"/>
          </p:cNvSpPr>
          <p:nvPr/>
        </p:nvSpPr>
        <p:spPr bwMode="auto">
          <a:xfrm>
            <a:off x="4692650" y="2686050"/>
            <a:ext cx="47625" cy="52388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56" name="Oval 28"/>
          <p:cNvSpPr>
            <a:spLocks noChangeArrowheads="1"/>
          </p:cNvSpPr>
          <p:nvPr/>
        </p:nvSpPr>
        <p:spPr bwMode="auto">
          <a:xfrm>
            <a:off x="4443413" y="2868613"/>
            <a:ext cx="47625" cy="52387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2357" name="Line 29"/>
          <p:cNvSpPr>
            <a:spLocks noChangeShapeType="1"/>
          </p:cNvSpPr>
          <p:nvPr/>
        </p:nvSpPr>
        <p:spPr bwMode="auto">
          <a:xfrm>
            <a:off x="4503738" y="2551113"/>
            <a:ext cx="185737" cy="136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58" name="Line 30"/>
          <p:cNvSpPr>
            <a:spLocks noChangeShapeType="1"/>
          </p:cNvSpPr>
          <p:nvPr/>
        </p:nvSpPr>
        <p:spPr bwMode="auto">
          <a:xfrm>
            <a:off x="5821363" y="2678113"/>
            <a:ext cx="2143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59" name="Line 31"/>
          <p:cNvSpPr>
            <a:spLocks noChangeShapeType="1"/>
          </p:cNvSpPr>
          <p:nvPr/>
        </p:nvSpPr>
        <p:spPr bwMode="auto">
          <a:xfrm>
            <a:off x="6880225" y="2655888"/>
            <a:ext cx="354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60" name="Rectangle 32"/>
          <p:cNvSpPr>
            <a:spLocks noChangeArrowheads="1"/>
          </p:cNvSpPr>
          <p:nvPr/>
        </p:nvSpPr>
        <p:spPr bwMode="auto">
          <a:xfrm>
            <a:off x="4202113" y="2406650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V</a:t>
            </a:r>
          </a:p>
        </p:txBody>
      </p:sp>
      <p:sp>
        <p:nvSpPr>
          <p:cNvPr id="142361" name="Rectangle 33"/>
          <p:cNvSpPr>
            <a:spLocks noChangeArrowheads="1"/>
          </p:cNvSpPr>
          <p:nvPr/>
        </p:nvSpPr>
        <p:spPr bwMode="auto">
          <a:xfrm>
            <a:off x="4195763" y="2703513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U</a:t>
            </a:r>
          </a:p>
        </p:txBody>
      </p:sp>
      <p:sp>
        <p:nvSpPr>
          <p:cNvPr id="142362" name="Rectangle 34"/>
          <p:cNvSpPr>
            <a:spLocks noChangeArrowheads="1"/>
          </p:cNvSpPr>
          <p:nvPr/>
        </p:nvSpPr>
        <p:spPr bwMode="auto">
          <a:xfrm>
            <a:off x="3470275" y="2220913"/>
            <a:ext cx="59372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 sz="800" b="1">
              <a:latin typeface="Times New Roman" pitchFamily="18" charset="0"/>
            </a:endParaRPr>
          </a:p>
        </p:txBody>
      </p:sp>
      <p:sp>
        <p:nvSpPr>
          <p:cNvPr id="142363" name="Rectangle 35"/>
          <p:cNvSpPr>
            <a:spLocks noChangeArrowheads="1"/>
          </p:cNvSpPr>
          <p:nvPr/>
        </p:nvSpPr>
        <p:spPr bwMode="auto">
          <a:xfrm>
            <a:off x="3840163" y="3441700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G</a:t>
            </a:r>
          </a:p>
        </p:txBody>
      </p:sp>
      <p:sp>
        <p:nvSpPr>
          <p:cNvPr id="142364" name="Rectangle 36"/>
          <p:cNvSpPr>
            <a:spLocks noChangeArrowheads="1"/>
          </p:cNvSpPr>
          <p:nvPr/>
        </p:nvSpPr>
        <p:spPr bwMode="auto">
          <a:xfrm>
            <a:off x="3817938" y="1690688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G</a:t>
            </a:r>
          </a:p>
        </p:txBody>
      </p:sp>
      <p:sp>
        <p:nvSpPr>
          <p:cNvPr id="142365" name="Rectangle 37"/>
          <p:cNvSpPr>
            <a:spLocks noChangeArrowheads="1"/>
          </p:cNvSpPr>
          <p:nvPr/>
        </p:nvSpPr>
        <p:spPr bwMode="auto">
          <a:xfrm>
            <a:off x="7172325" y="2290763"/>
            <a:ext cx="6985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x(n)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Speech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Signal</a:t>
            </a:r>
          </a:p>
        </p:txBody>
      </p:sp>
      <p:sp>
        <p:nvSpPr>
          <p:cNvPr id="142366" name="Rectangle 38"/>
          <p:cNvSpPr>
            <a:spLocks noChangeArrowheads="1"/>
          </p:cNvSpPr>
          <p:nvPr/>
        </p:nvSpPr>
        <p:spPr bwMode="auto">
          <a:xfrm>
            <a:off x="1230313" y="1535113"/>
            <a:ext cx="69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Voiced</a:t>
            </a:r>
          </a:p>
        </p:txBody>
      </p:sp>
      <p:sp>
        <p:nvSpPr>
          <p:cNvPr id="142367" name="Line 41"/>
          <p:cNvSpPr>
            <a:spLocks noChangeShapeType="1"/>
          </p:cNvSpPr>
          <p:nvPr/>
        </p:nvSpPr>
        <p:spPr bwMode="auto">
          <a:xfrm>
            <a:off x="1979613" y="1538288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68" name="Rectangle 42"/>
          <p:cNvSpPr>
            <a:spLocks noChangeArrowheads="1"/>
          </p:cNvSpPr>
          <p:nvPr/>
        </p:nvSpPr>
        <p:spPr bwMode="auto">
          <a:xfrm>
            <a:off x="1920875" y="1412875"/>
            <a:ext cx="14430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Pitch period,</a:t>
            </a:r>
            <a:r>
              <a:rPr lang="en-US" altLang="zh-TW" sz="1200" b="1" i="1">
                <a:latin typeface="Times New Roman" pitchFamily="18" charset="0"/>
              </a:rPr>
              <a:t> N</a:t>
            </a:r>
          </a:p>
        </p:txBody>
      </p:sp>
      <p:sp>
        <p:nvSpPr>
          <p:cNvPr id="142369" name="Line 43"/>
          <p:cNvSpPr>
            <a:spLocks noChangeShapeType="1"/>
          </p:cNvSpPr>
          <p:nvPr/>
        </p:nvSpPr>
        <p:spPr bwMode="auto">
          <a:xfrm flipH="1">
            <a:off x="3976688" y="1922463"/>
            <a:ext cx="4762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70" name="Line 44"/>
          <p:cNvSpPr>
            <a:spLocks noChangeShapeType="1"/>
          </p:cNvSpPr>
          <p:nvPr/>
        </p:nvSpPr>
        <p:spPr bwMode="auto">
          <a:xfrm flipV="1">
            <a:off x="4005263" y="3275013"/>
            <a:ext cx="3175" cy="211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71" name="Rectangle 46"/>
          <p:cNvSpPr>
            <a:spLocks noChangeArrowheads="1"/>
          </p:cNvSpPr>
          <p:nvPr/>
        </p:nvSpPr>
        <p:spPr bwMode="auto">
          <a:xfrm>
            <a:off x="1600200" y="6475413"/>
            <a:ext cx="874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Unvoiced</a:t>
            </a:r>
          </a:p>
        </p:txBody>
      </p:sp>
      <p:sp useBgFill="1">
        <p:nvSpPr>
          <p:cNvPr id="142372" name="Rectangle 47"/>
          <p:cNvSpPr>
            <a:spLocks noChangeArrowheads="1"/>
          </p:cNvSpPr>
          <p:nvPr/>
        </p:nvSpPr>
        <p:spPr bwMode="auto">
          <a:xfrm>
            <a:off x="1547813" y="4946650"/>
            <a:ext cx="1311275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Periodic Impulse 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Train Generator</a:t>
            </a:r>
          </a:p>
        </p:txBody>
      </p:sp>
      <p:sp useBgFill="1">
        <p:nvSpPr>
          <p:cNvPr id="142373" name="Rectangle 48"/>
          <p:cNvSpPr>
            <a:spLocks noChangeArrowheads="1"/>
          </p:cNvSpPr>
          <p:nvPr/>
        </p:nvSpPr>
        <p:spPr bwMode="auto">
          <a:xfrm>
            <a:off x="1535113" y="5802313"/>
            <a:ext cx="1330325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Random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Sequence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Generator</a:t>
            </a:r>
          </a:p>
        </p:txBody>
      </p:sp>
      <p:sp>
        <p:nvSpPr>
          <p:cNvPr id="142374" name="Line 49"/>
          <p:cNvSpPr>
            <a:spLocks noChangeShapeType="1"/>
          </p:cNvSpPr>
          <p:nvPr/>
        </p:nvSpPr>
        <p:spPr bwMode="auto">
          <a:xfrm>
            <a:off x="2871788" y="6159500"/>
            <a:ext cx="946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75" name="Line 50"/>
          <p:cNvSpPr>
            <a:spLocks noChangeShapeType="1"/>
          </p:cNvSpPr>
          <p:nvPr/>
        </p:nvSpPr>
        <p:spPr bwMode="auto">
          <a:xfrm>
            <a:off x="2868613" y="5262563"/>
            <a:ext cx="920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42376" name="Group 51"/>
          <p:cNvGrpSpPr>
            <a:grpSpLocks/>
          </p:cNvGrpSpPr>
          <p:nvPr/>
        </p:nvGrpSpPr>
        <p:grpSpPr bwMode="auto">
          <a:xfrm>
            <a:off x="4751388" y="5584825"/>
            <a:ext cx="265112" cy="263525"/>
            <a:chOff x="2095" y="4955"/>
            <a:chExt cx="167" cy="166"/>
          </a:xfrm>
        </p:grpSpPr>
        <p:sp>
          <p:nvSpPr>
            <p:cNvPr id="142396" name="Oval 52"/>
            <p:cNvSpPr>
              <a:spLocks noChangeArrowheads="1"/>
            </p:cNvSpPr>
            <p:nvPr/>
          </p:nvSpPr>
          <p:spPr bwMode="auto">
            <a:xfrm>
              <a:off x="2095" y="4955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2397" name="Line 53"/>
            <p:cNvSpPr>
              <a:spLocks noChangeShapeType="1"/>
            </p:cNvSpPr>
            <p:nvPr/>
          </p:nvSpPr>
          <p:spPr bwMode="auto">
            <a:xfrm>
              <a:off x="2110" y="4986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398" name="Line 54"/>
            <p:cNvSpPr>
              <a:spLocks noChangeShapeType="1"/>
            </p:cNvSpPr>
            <p:nvPr/>
          </p:nvSpPr>
          <p:spPr bwMode="auto">
            <a:xfrm flipH="1">
              <a:off x="2120" y="4974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42377" name="Freeform 55"/>
          <p:cNvSpPr>
            <a:spLocks/>
          </p:cNvSpPr>
          <p:nvPr/>
        </p:nvSpPr>
        <p:spPr bwMode="auto">
          <a:xfrm>
            <a:off x="3827463" y="5964238"/>
            <a:ext cx="306387" cy="204787"/>
          </a:xfrm>
          <a:custGeom>
            <a:avLst/>
            <a:gdLst>
              <a:gd name="T0" fmla="*/ 0 w 193"/>
              <a:gd name="T1" fmla="*/ 2147483647 h 123"/>
              <a:gd name="T2" fmla="*/ 2147483647 w 193"/>
              <a:gd name="T3" fmla="*/ 2147483647 h 123"/>
              <a:gd name="T4" fmla="*/ 2147483647 w 193"/>
              <a:gd name="T5" fmla="*/ 0 h 12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" h="123">
                <a:moveTo>
                  <a:pt x="0" y="122"/>
                </a:moveTo>
                <a:lnTo>
                  <a:pt x="192" y="122"/>
                </a:lnTo>
                <a:lnTo>
                  <a:pt x="19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2378" name="Freeform 56"/>
          <p:cNvSpPr>
            <a:spLocks/>
          </p:cNvSpPr>
          <p:nvPr/>
        </p:nvSpPr>
        <p:spPr bwMode="auto">
          <a:xfrm>
            <a:off x="3795713" y="5270500"/>
            <a:ext cx="350837" cy="211138"/>
          </a:xfrm>
          <a:custGeom>
            <a:avLst/>
            <a:gdLst>
              <a:gd name="T0" fmla="*/ 0 w 221"/>
              <a:gd name="T1" fmla="*/ 0 h 145"/>
              <a:gd name="T2" fmla="*/ 2147483647 w 221"/>
              <a:gd name="T3" fmla="*/ 0 h 145"/>
              <a:gd name="T4" fmla="*/ 2147483647 w 221"/>
              <a:gd name="T5" fmla="*/ 2147483647 h 1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" h="145">
                <a:moveTo>
                  <a:pt x="0" y="0"/>
                </a:moveTo>
                <a:lnTo>
                  <a:pt x="220" y="0"/>
                </a:lnTo>
                <a:lnTo>
                  <a:pt x="220" y="144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 useBgFill="1">
        <p:nvSpPr>
          <p:cNvPr id="142379" name="Oval 57"/>
          <p:cNvSpPr>
            <a:spLocks noChangeArrowheads="1"/>
          </p:cNvSpPr>
          <p:nvPr/>
        </p:nvSpPr>
        <p:spPr bwMode="auto">
          <a:xfrm>
            <a:off x="4127500" y="5499100"/>
            <a:ext cx="47625" cy="52388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80" name="Rectangle 58"/>
          <p:cNvSpPr>
            <a:spLocks noChangeArrowheads="1"/>
          </p:cNvSpPr>
          <p:nvPr/>
        </p:nvSpPr>
        <p:spPr bwMode="auto">
          <a:xfrm>
            <a:off x="5262563" y="5348288"/>
            <a:ext cx="912812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Combined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>
        <p:nvSpPr>
          <p:cNvPr id="142381" name="Line 59"/>
          <p:cNvSpPr>
            <a:spLocks noChangeShapeType="1"/>
          </p:cNvSpPr>
          <p:nvPr/>
        </p:nvSpPr>
        <p:spPr bwMode="auto">
          <a:xfrm>
            <a:off x="4395788" y="5711825"/>
            <a:ext cx="3317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 useBgFill="1">
        <p:nvSpPr>
          <p:cNvPr id="142382" name="Oval 60"/>
          <p:cNvSpPr>
            <a:spLocks noChangeArrowheads="1"/>
          </p:cNvSpPr>
          <p:nvPr/>
        </p:nvSpPr>
        <p:spPr bwMode="auto">
          <a:xfrm>
            <a:off x="4365625" y="5695950"/>
            <a:ext cx="47625" cy="52388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83" name="Oval 61"/>
          <p:cNvSpPr>
            <a:spLocks noChangeArrowheads="1"/>
          </p:cNvSpPr>
          <p:nvPr/>
        </p:nvSpPr>
        <p:spPr bwMode="auto">
          <a:xfrm>
            <a:off x="4106863" y="5903913"/>
            <a:ext cx="47625" cy="52387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2384" name="Line 62"/>
          <p:cNvSpPr>
            <a:spLocks noChangeShapeType="1"/>
          </p:cNvSpPr>
          <p:nvPr/>
        </p:nvSpPr>
        <p:spPr bwMode="auto">
          <a:xfrm>
            <a:off x="4176713" y="5561013"/>
            <a:ext cx="185737" cy="136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85" name="Line 63"/>
          <p:cNvSpPr>
            <a:spLocks noChangeShapeType="1"/>
          </p:cNvSpPr>
          <p:nvPr/>
        </p:nvSpPr>
        <p:spPr bwMode="auto">
          <a:xfrm>
            <a:off x="6213475" y="5680075"/>
            <a:ext cx="354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86" name="Rectangle 64"/>
          <p:cNvSpPr>
            <a:spLocks noChangeArrowheads="1"/>
          </p:cNvSpPr>
          <p:nvPr/>
        </p:nvSpPr>
        <p:spPr bwMode="auto">
          <a:xfrm>
            <a:off x="3875088" y="5416550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V</a:t>
            </a:r>
          </a:p>
        </p:txBody>
      </p:sp>
      <p:sp>
        <p:nvSpPr>
          <p:cNvPr id="142387" name="Rectangle 65"/>
          <p:cNvSpPr>
            <a:spLocks noChangeArrowheads="1"/>
          </p:cNvSpPr>
          <p:nvPr/>
        </p:nvSpPr>
        <p:spPr bwMode="auto">
          <a:xfrm>
            <a:off x="3868738" y="5713413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U</a:t>
            </a:r>
          </a:p>
        </p:txBody>
      </p:sp>
      <p:sp>
        <p:nvSpPr>
          <p:cNvPr id="142388" name="Rectangle 66"/>
          <p:cNvSpPr>
            <a:spLocks noChangeArrowheads="1"/>
          </p:cNvSpPr>
          <p:nvPr/>
        </p:nvSpPr>
        <p:spPr bwMode="auto">
          <a:xfrm>
            <a:off x="4660900" y="6061075"/>
            <a:ext cx="312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G</a:t>
            </a:r>
          </a:p>
        </p:txBody>
      </p:sp>
      <p:sp>
        <p:nvSpPr>
          <p:cNvPr id="142389" name="Rectangle 67"/>
          <p:cNvSpPr>
            <a:spLocks noChangeArrowheads="1"/>
          </p:cNvSpPr>
          <p:nvPr/>
        </p:nvSpPr>
        <p:spPr bwMode="auto">
          <a:xfrm>
            <a:off x="6505575" y="5314950"/>
            <a:ext cx="6985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x(n)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Speech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Signal</a:t>
            </a:r>
          </a:p>
        </p:txBody>
      </p:sp>
      <p:sp>
        <p:nvSpPr>
          <p:cNvPr id="142390" name="Rectangle 68"/>
          <p:cNvSpPr>
            <a:spLocks noChangeArrowheads="1"/>
          </p:cNvSpPr>
          <p:nvPr/>
        </p:nvSpPr>
        <p:spPr bwMode="auto">
          <a:xfrm>
            <a:off x="4002088" y="5129213"/>
            <a:ext cx="1443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Voiced/unvoiced </a:t>
            </a:r>
          </a:p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switch</a:t>
            </a:r>
          </a:p>
        </p:txBody>
      </p:sp>
      <p:sp>
        <p:nvSpPr>
          <p:cNvPr id="142391" name="Line 69"/>
          <p:cNvSpPr>
            <a:spLocks noChangeShapeType="1"/>
          </p:cNvSpPr>
          <p:nvPr/>
        </p:nvSpPr>
        <p:spPr bwMode="auto">
          <a:xfrm>
            <a:off x="2484438" y="4562475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92" name="Rectangle 70"/>
          <p:cNvSpPr>
            <a:spLocks noChangeArrowheads="1"/>
          </p:cNvSpPr>
          <p:nvPr/>
        </p:nvSpPr>
        <p:spPr bwMode="auto">
          <a:xfrm>
            <a:off x="2320925" y="4437063"/>
            <a:ext cx="14430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Pitch period,</a:t>
            </a:r>
            <a:r>
              <a:rPr lang="en-US" altLang="zh-TW" sz="1200" b="1" i="1">
                <a:latin typeface="Times New Roman" pitchFamily="18" charset="0"/>
              </a:rPr>
              <a:t> N</a:t>
            </a:r>
          </a:p>
        </p:txBody>
      </p:sp>
      <p:sp>
        <p:nvSpPr>
          <p:cNvPr id="142393" name="Line 71"/>
          <p:cNvSpPr>
            <a:spLocks noChangeShapeType="1"/>
          </p:cNvSpPr>
          <p:nvPr/>
        </p:nvSpPr>
        <p:spPr bwMode="auto">
          <a:xfrm>
            <a:off x="5032375" y="5721350"/>
            <a:ext cx="24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94" name="Rectangle 72"/>
          <p:cNvSpPr>
            <a:spLocks noChangeArrowheads="1"/>
          </p:cNvSpPr>
          <p:nvPr/>
        </p:nvSpPr>
        <p:spPr bwMode="auto">
          <a:xfrm>
            <a:off x="1649413" y="4624388"/>
            <a:ext cx="69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Voiced</a:t>
            </a:r>
          </a:p>
        </p:txBody>
      </p:sp>
      <p:sp>
        <p:nvSpPr>
          <p:cNvPr id="142395" name="Line 73"/>
          <p:cNvSpPr>
            <a:spLocks noChangeShapeType="1"/>
          </p:cNvSpPr>
          <p:nvPr/>
        </p:nvSpPr>
        <p:spPr bwMode="auto">
          <a:xfrm flipV="1">
            <a:off x="4859338" y="5846763"/>
            <a:ext cx="3175" cy="211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3"/>
          <p:cNvSpPr>
            <a:spLocks noChangeArrowheads="1"/>
          </p:cNvSpPr>
          <p:nvPr/>
        </p:nvSpPr>
        <p:spPr bwMode="auto">
          <a:xfrm>
            <a:off x="71438" y="71438"/>
            <a:ext cx="8997950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chemeClr val="tx2"/>
                </a:solidFill>
                <a:latin typeface="Times New Roman" pitchFamily="18" charset="0"/>
                <a:ea typeface="全真魏碑體" pitchFamily="49" charset="-120"/>
              </a:rPr>
              <a:t>Simplified Speech Source Model</a:t>
            </a:r>
          </a:p>
        </p:txBody>
      </p:sp>
      <p:sp>
        <p:nvSpPr>
          <p:cNvPr id="143363" name="Text Box 6"/>
          <p:cNvSpPr txBox="1">
            <a:spLocks noChangeArrowheads="1"/>
          </p:cNvSpPr>
          <p:nvPr/>
        </p:nvSpPr>
        <p:spPr bwMode="auto">
          <a:xfrm>
            <a:off x="79375" y="4167188"/>
            <a:ext cx="4319588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827088" indent="-28575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ct val="10000"/>
              </a:spcBef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Excitation parameters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</a:rPr>
              <a:t>     v/u : voiced/ unvoiced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</a:rPr>
              <a:t>     N : pitch for voiced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</a:rPr>
              <a:t>     G : signal gain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  <a:sym typeface="Symbol" pitchFamily="18" charset="2"/>
              </a:rPr>
              <a:t>     </a:t>
            </a:r>
            <a:r>
              <a:rPr lang="en-US" altLang="zh-TW" sz="2000">
                <a:latin typeface="Times New Roman" pitchFamily="18" charset="0"/>
              </a:rPr>
              <a:t> excitation signal u[n]    </a:t>
            </a:r>
          </a:p>
        </p:txBody>
      </p:sp>
      <p:grpSp>
        <p:nvGrpSpPr>
          <p:cNvPr id="143364" name="Group 7"/>
          <p:cNvGrpSpPr>
            <a:grpSpLocks/>
          </p:cNvGrpSpPr>
          <p:nvPr/>
        </p:nvGrpSpPr>
        <p:grpSpPr bwMode="auto">
          <a:xfrm>
            <a:off x="228600" y="908050"/>
            <a:ext cx="6873875" cy="3411538"/>
            <a:chOff x="144" y="672"/>
            <a:chExt cx="4330" cy="2149"/>
          </a:xfrm>
        </p:grpSpPr>
        <p:sp>
          <p:nvSpPr>
            <p:cNvPr id="143367" name="Text Box 8"/>
            <p:cNvSpPr txBox="1">
              <a:spLocks noChangeArrowheads="1"/>
            </p:cNvSpPr>
            <p:nvPr/>
          </p:nvSpPr>
          <p:spPr bwMode="auto">
            <a:xfrm>
              <a:off x="144" y="672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 sz="2400">
                <a:latin typeface="Times New Roman" pitchFamily="18" charset="0"/>
              </a:endParaRPr>
            </a:p>
          </p:txBody>
        </p:sp>
        <p:sp>
          <p:nvSpPr>
            <p:cNvPr id="143368" name="Text Box 9"/>
            <p:cNvSpPr txBox="1">
              <a:spLocks noChangeArrowheads="1"/>
            </p:cNvSpPr>
            <p:nvPr/>
          </p:nvSpPr>
          <p:spPr bwMode="auto">
            <a:xfrm>
              <a:off x="853" y="871"/>
              <a:ext cx="1509" cy="1655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500" b="1">
                  <a:solidFill>
                    <a:srgbClr val="800000"/>
                  </a:solidFill>
                  <a:latin typeface="Times New Roman" pitchFamily="18" charset="0"/>
                </a:rPr>
                <a:t>unvoiced</a:t>
              </a: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>
                <a:spcBef>
                  <a:spcPts val="538"/>
                </a:spcBef>
              </a:pPr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                  </a:t>
              </a:r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 </a:t>
              </a:r>
            </a:p>
            <a:p>
              <a:pPr algn="ctr" eaLnBrk="1" hangingPunct="1">
                <a:spcBef>
                  <a:spcPts val="538"/>
                </a:spcBef>
              </a:pPr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>
                <a:spcBef>
                  <a:spcPts val="538"/>
                </a:spcBef>
              </a:pPr>
              <a:r>
                <a:rPr lang="en-US" altLang="zh-TW" sz="1500" b="1">
                  <a:solidFill>
                    <a:srgbClr val="800000"/>
                  </a:solidFill>
                  <a:latin typeface="Times New Roman" pitchFamily="18" charset="0"/>
                </a:rPr>
                <a:t>voiced</a:t>
              </a:r>
            </a:p>
            <a:p>
              <a:pPr algn="just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 </a:t>
              </a:r>
            </a:p>
            <a:p>
              <a:pPr algn="just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</a:t>
              </a:r>
              <a:endParaRPr lang="en-US" altLang="zh-TW" sz="1800"/>
            </a:p>
          </p:txBody>
        </p:sp>
        <p:sp>
          <p:nvSpPr>
            <p:cNvPr id="143369" name="Line 10"/>
            <p:cNvSpPr>
              <a:spLocks noChangeShapeType="1"/>
            </p:cNvSpPr>
            <p:nvPr/>
          </p:nvSpPr>
          <p:spPr bwMode="auto">
            <a:xfrm flipV="1">
              <a:off x="2245" y="1454"/>
              <a:ext cx="300" cy="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0" name="Line 11"/>
            <p:cNvSpPr>
              <a:spLocks noChangeShapeType="1"/>
            </p:cNvSpPr>
            <p:nvPr/>
          </p:nvSpPr>
          <p:spPr bwMode="auto">
            <a:xfrm>
              <a:off x="4070" y="1297"/>
              <a:ext cx="393" cy="9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1" name="Line 12"/>
            <p:cNvSpPr>
              <a:spLocks noChangeShapeType="1"/>
            </p:cNvSpPr>
            <p:nvPr/>
          </p:nvSpPr>
          <p:spPr bwMode="auto">
            <a:xfrm flipV="1">
              <a:off x="2524" y="1453"/>
              <a:ext cx="158" cy="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2" name="Text Box 13"/>
            <p:cNvSpPr txBox="1">
              <a:spLocks noChangeArrowheads="1"/>
            </p:cNvSpPr>
            <p:nvPr/>
          </p:nvSpPr>
          <p:spPr bwMode="auto">
            <a:xfrm>
              <a:off x="949" y="1087"/>
              <a:ext cx="603" cy="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33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random</a:t>
              </a:r>
            </a:p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sequence</a:t>
              </a:r>
            </a:p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generator</a:t>
              </a:r>
              <a:endParaRPr lang="en-US" altLang="zh-TW" sz="1800"/>
            </a:p>
          </p:txBody>
        </p:sp>
        <p:sp>
          <p:nvSpPr>
            <p:cNvPr id="143373" name="Text Box 14"/>
            <p:cNvSpPr txBox="1">
              <a:spLocks noChangeArrowheads="1"/>
            </p:cNvSpPr>
            <p:nvPr/>
          </p:nvSpPr>
          <p:spPr bwMode="auto">
            <a:xfrm>
              <a:off x="949" y="1621"/>
              <a:ext cx="603" cy="5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33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periodic pulse train</a:t>
              </a:r>
            </a:p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generator</a:t>
              </a:r>
              <a:endParaRPr lang="en-US" altLang="zh-TW" sz="1800"/>
            </a:p>
          </p:txBody>
        </p:sp>
        <p:sp>
          <p:nvSpPr>
            <p:cNvPr id="143374" name="Line 15"/>
            <p:cNvSpPr>
              <a:spLocks noChangeShapeType="1"/>
            </p:cNvSpPr>
            <p:nvPr/>
          </p:nvSpPr>
          <p:spPr bwMode="auto">
            <a:xfrm flipV="1">
              <a:off x="1549" y="1735"/>
              <a:ext cx="159" cy="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5" name="Rectangle 16"/>
            <p:cNvSpPr>
              <a:spLocks noChangeArrowheads="1"/>
            </p:cNvSpPr>
            <p:nvPr/>
          </p:nvSpPr>
          <p:spPr bwMode="auto">
            <a:xfrm>
              <a:off x="1723" y="1313"/>
              <a:ext cx="262" cy="3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3376" name="Line 17"/>
            <p:cNvSpPr>
              <a:spLocks noChangeShapeType="1"/>
            </p:cNvSpPr>
            <p:nvPr/>
          </p:nvSpPr>
          <p:spPr bwMode="auto">
            <a:xfrm flipV="1">
              <a:off x="1560" y="1371"/>
              <a:ext cx="158" cy="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7" name="Oval 18"/>
            <p:cNvSpPr>
              <a:spLocks noChangeArrowheads="1"/>
            </p:cNvSpPr>
            <p:nvPr/>
          </p:nvSpPr>
          <p:spPr bwMode="auto">
            <a:xfrm>
              <a:off x="2098" y="1351"/>
              <a:ext cx="216" cy="2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3378" name="Line 19"/>
            <p:cNvSpPr>
              <a:spLocks noChangeShapeType="1"/>
            </p:cNvSpPr>
            <p:nvPr/>
          </p:nvSpPr>
          <p:spPr bwMode="auto">
            <a:xfrm flipH="1">
              <a:off x="1795" y="1385"/>
              <a:ext cx="142" cy="146"/>
            </a:xfrm>
            <a:prstGeom prst="line">
              <a:avLst/>
            </a:prstGeom>
            <a:noFill/>
            <a:ln w="22860">
              <a:solidFill>
                <a:srgbClr val="80008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9" name="Line 20"/>
            <p:cNvSpPr>
              <a:spLocks noChangeShapeType="1"/>
            </p:cNvSpPr>
            <p:nvPr/>
          </p:nvSpPr>
          <p:spPr bwMode="auto">
            <a:xfrm>
              <a:off x="1805" y="1391"/>
              <a:ext cx="126" cy="84"/>
            </a:xfrm>
            <a:prstGeom prst="line">
              <a:avLst/>
            </a:prstGeom>
            <a:noFill/>
            <a:ln w="2857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0" name="Line 21"/>
            <p:cNvSpPr>
              <a:spLocks noChangeShapeType="1"/>
            </p:cNvSpPr>
            <p:nvPr/>
          </p:nvSpPr>
          <p:spPr bwMode="auto">
            <a:xfrm>
              <a:off x="1927" y="1477"/>
              <a:ext cx="171" cy="3"/>
            </a:xfrm>
            <a:prstGeom prst="line">
              <a:avLst/>
            </a:prstGeom>
            <a:noFill/>
            <a:ln w="2857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1" name="Text Box 22"/>
            <p:cNvSpPr txBox="1">
              <a:spLocks noChangeArrowheads="1"/>
            </p:cNvSpPr>
            <p:nvPr/>
          </p:nvSpPr>
          <p:spPr bwMode="auto">
            <a:xfrm>
              <a:off x="2091" y="1242"/>
              <a:ext cx="242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800">
                  <a:solidFill>
                    <a:srgbClr val="800080"/>
                  </a:solidFill>
                  <a:latin typeface="Times New Roman" pitchFamily="18" charset="0"/>
                  <a:sym typeface="Symbol" pitchFamily="18" charset="2"/>
                </a:rPr>
                <a:t></a:t>
              </a:r>
              <a:endParaRPr lang="en-US" altLang="zh-TW" sz="1800"/>
            </a:p>
          </p:txBody>
        </p:sp>
        <p:sp>
          <p:nvSpPr>
            <p:cNvPr id="143382" name="Text Box 23"/>
            <p:cNvSpPr txBox="1">
              <a:spLocks noChangeArrowheads="1"/>
            </p:cNvSpPr>
            <p:nvPr/>
          </p:nvSpPr>
          <p:spPr bwMode="auto">
            <a:xfrm>
              <a:off x="4070" y="1012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x[n]</a:t>
              </a:r>
              <a:endParaRPr lang="en-US" altLang="zh-TW" sz="1800"/>
            </a:p>
          </p:txBody>
        </p:sp>
        <p:sp>
          <p:nvSpPr>
            <p:cNvPr id="143383" name="Text Box 24"/>
            <p:cNvSpPr txBox="1">
              <a:spLocks noChangeArrowheads="1"/>
            </p:cNvSpPr>
            <p:nvPr/>
          </p:nvSpPr>
          <p:spPr bwMode="auto">
            <a:xfrm>
              <a:off x="2677" y="1092"/>
              <a:ext cx="1393" cy="801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endParaRPr lang="en-US" altLang="zh-TW" sz="1500" b="1">
                <a:solidFill>
                  <a:srgbClr val="0000FF"/>
                </a:solidFill>
                <a:latin typeface="Times New Roman" pitchFamily="18" charset="0"/>
              </a:endParaRPr>
            </a:p>
            <a:p>
              <a:pPr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G(z) =</a:t>
              </a:r>
              <a:endParaRPr lang="en-US" altLang="zh-TW" sz="1800"/>
            </a:p>
          </p:txBody>
        </p:sp>
        <p:sp>
          <p:nvSpPr>
            <p:cNvPr id="143384" name="Text Box 25"/>
            <p:cNvSpPr txBox="1">
              <a:spLocks noChangeArrowheads="1"/>
            </p:cNvSpPr>
            <p:nvPr/>
          </p:nvSpPr>
          <p:spPr bwMode="auto">
            <a:xfrm>
              <a:off x="3142" y="1182"/>
              <a:ext cx="912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Aft>
                  <a:spcPts val="900"/>
                </a:spcAft>
              </a:pPr>
              <a:r>
                <a:rPr lang="en-US" altLang="zh-TW" sz="2200">
                  <a:latin typeface="Times New Roman" pitchFamily="18" charset="0"/>
                </a:rPr>
                <a:t>       1</a:t>
              </a:r>
            </a:p>
            <a:p>
              <a:pPr eaLnBrk="1" hangingPunct="1"/>
              <a:r>
                <a:rPr lang="en-US" altLang="zh-TW" sz="2200">
                  <a:latin typeface="Times New Roman" pitchFamily="18" charset="0"/>
                </a:rPr>
                <a:t>1</a:t>
              </a:r>
              <a:r>
                <a:rPr lang="en-US" altLang="zh-TW" sz="2200">
                  <a:latin typeface="Times New Roman" pitchFamily="18" charset="0"/>
                  <a:sym typeface="Symbol" pitchFamily="18" charset="2"/>
                </a:rPr>
                <a:t></a:t>
              </a:r>
              <a:r>
                <a:rPr lang="en-US" altLang="zh-TW" sz="2200">
                  <a:latin typeface="Times New Roman" pitchFamily="18" charset="0"/>
                </a:rPr>
                <a:t> </a:t>
              </a:r>
              <a:r>
                <a:rPr lang="en-US" altLang="zh-TW" sz="2200">
                  <a:latin typeface="Times New Roman" pitchFamily="18" charset="0"/>
                  <a:sym typeface="Symbol" pitchFamily="18" charset="2"/>
                </a:rPr>
                <a:t></a:t>
              </a:r>
              <a:r>
                <a:rPr lang="en-US" altLang="zh-TW" sz="2200">
                  <a:latin typeface="Times New Roman" pitchFamily="18" charset="0"/>
                </a:rPr>
                <a:t> a</a:t>
              </a:r>
              <a:r>
                <a:rPr lang="en-US" altLang="zh-TW" sz="2200" b="1" baseline="-25000">
                  <a:latin typeface="Times New Roman" pitchFamily="18" charset="0"/>
                </a:rPr>
                <a:t>k</a:t>
              </a:r>
              <a:r>
                <a:rPr lang="en-US" altLang="zh-TW" sz="2200">
                  <a:latin typeface="Times New Roman" pitchFamily="18" charset="0"/>
                </a:rPr>
                <a:t>z</a:t>
              </a:r>
              <a:r>
                <a:rPr lang="en-US" altLang="zh-TW" sz="2200" b="1" baseline="30000">
                  <a:latin typeface="Times New Roman" pitchFamily="18" charset="0"/>
                </a:rPr>
                <a:t>-k </a:t>
              </a:r>
              <a:endParaRPr lang="en-US" altLang="zh-TW" sz="1800"/>
            </a:p>
          </p:txBody>
        </p:sp>
        <p:sp>
          <p:nvSpPr>
            <p:cNvPr id="143385" name="Line 26"/>
            <p:cNvSpPr>
              <a:spLocks noChangeShapeType="1"/>
            </p:cNvSpPr>
            <p:nvPr/>
          </p:nvSpPr>
          <p:spPr bwMode="auto">
            <a:xfrm flipH="1" flipV="1">
              <a:off x="3229" y="1423"/>
              <a:ext cx="769" cy="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6" name="Text Box 27"/>
            <p:cNvSpPr txBox="1">
              <a:spLocks noChangeArrowheads="1"/>
            </p:cNvSpPr>
            <p:nvPr/>
          </p:nvSpPr>
          <p:spPr bwMode="auto">
            <a:xfrm>
              <a:off x="3383" y="1416"/>
              <a:ext cx="335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10800" rIns="54000" bIns="10800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200" b="1">
                  <a:latin typeface="Times New Roman" pitchFamily="18" charset="0"/>
                </a:rPr>
                <a:t> P</a:t>
              </a:r>
            </a:p>
            <a:p>
              <a:pPr eaLnBrk="1" hangingPunct="1"/>
              <a:endParaRPr lang="en-US" altLang="zh-TW" sz="300">
                <a:latin typeface="Times New Roman" pitchFamily="18" charset="0"/>
              </a:endParaRPr>
            </a:p>
            <a:p>
              <a:pPr eaLnBrk="1" hangingPunct="1"/>
              <a:endParaRPr lang="en-US" altLang="zh-TW" sz="1200" b="1">
                <a:latin typeface="Times New Roman" pitchFamily="18" charset="0"/>
              </a:endParaRPr>
            </a:p>
            <a:p>
              <a:pPr eaLnBrk="1" hangingPunct="1"/>
              <a:r>
                <a:rPr lang="en-US" altLang="zh-TW" sz="1200" b="1">
                  <a:latin typeface="Times New Roman" pitchFamily="18" charset="0"/>
                </a:rPr>
                <a:t>k = 1</a:t>
              </a:r>
              <a:endParaRPr lang="en-US" altLang="zh-TW" sz="1800"/>
            </a:p>
          </p:txBody>
        </p:sp>
        <p:sp>
          <p:nvSpPr>
            <p:cNvPr id="143387" name="Line 28"/>
            <p:cNvSpPr>
              <a:spLocks noChangeShapeType="1"/>
            </p:cNvSpPr>
            <p:nvPr/>
          </p:nvSpPr>
          <p:spPr bwMode="auto">
            <a:xfrm flipV="1">
              <a:off x="1846" y="1749"/>
              <a:ext cx="0" cy="216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8" name="Line 29"/>
            <p:cNvSpPr>
              <a:spLocks noChangeShapeType="1"/>
            </p:cNvSpPr>
            <p:nvPr/>
          </p:nvSpPr>
          <p:spPr bwMode="auto">
            <a:xfrm flipV="1">
              <a:off x="1206" y="2202"/>
              <a:ext cx="0" cy="14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9" name="Text Box 30"/>
            <p:cNvSpPr txBox="1">
              <a:spLocks noChangeArrowheads="1"/>
            </p:cNvSpPr>
            <p:nvPr/>
          </p:nvSpPr>
          <p:spPr bwMode="auto">
            <a:xfrm>
              <a:off x="1173" y="2489"/>
              <a:ext cx="865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Excitation</a:t>
              </a:r>
              <a:endParaRPr lang="en-US" altLang="zh-TW" sz="1800"/>
            </a:p>
          </p:txBody>
        </p:sp>
        <p:sp>
          <p:nvSpPr>
            <p:cNvPr id="143390" name="Text Box 31"/>
            <p:cNvSpPr txBox="1">
              <a:spLocks noChangeArrowheads="1"/>
            </p:cNvSpPr>
            <p:nvPr/>
          </p:nvSpPr>
          <p:spPr bwMode="auto">
            <a:xfrm>
              <a:off x="2758" y="830"/>
              <a:ext cx="1248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G(z), G(</a:t>
              </a:r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  <a:sym typeface="Symbol" pitchFamily="18" charset="2"/>
                </a:rPr>
                <a:t></a:t>
              </a:r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), g[n]</a:t>
              </a:r>
              <a:endParaRPr lang="en-US" altLang="zh-TW" sz="1800"/>
            </a:p>
          </p:txBody>
        </p:sp>
        <p:sp>
          <p:nvSpPr>
            <p:cNvPr id="143391" name="Text Box 32"/>
            <p:cNvSpPr txBox="1">
              <a:spLocks noChangeArrowheads="1"/>
            </p:cNvSpPr>
            <p:nvPr/>
          </p:nvSpPr>
          <p:spPr bwMode="auto">
            <a:xfrm>
              <a:off x="2687" y="1894"/>
              <a:ext cx="1457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Vocal Tract Model</a:t>
              </a:r>
              <a:endParaRPr lang="en-US" altLang="zh-TW" sz="1800"/>
            </a:p>
          </p:txBody>
        </p:sp>
        <p:sp>
          <p:nvSpPr>
            <p:cNvPr id="143392" name="Text Box 33"/>
            <p:cNvSpPr txBox="1">
              <a:spLocks noChangeArrowheads="1"/>
            </p:cNvSpPr>
            <p:nvPr/>
          </p:nvSpPr>
          <p:spPr bwMode="auto">
            <a:xfrm>
              <a:off x="2326" y="1191"/>
              <a:ext cx="41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u[n]</a:t>
              </a:r>
              <a:endParaRPr lang="en-US" altLang="zh-TW" sz="1800"/>
            </a:p>
          </p:txBody>
        </p:sp>
        <p:sp>
          <p:nvSpPr>
            <p:cNvPr id="143393" name="Line 34"/>
            <p:cNvSpPr>
              <a:spLocks noChangeShapeType="1"/>
            </p:cNvSpPr>
            <p:nvPr/>
          </p:nvSpPr>
          <p:spPr bwMode="auto">
            <a:xfrm flipH="1" flipV="1">
              <a:off x="2202" y="1557"/>
              <a:ext cx="2" cy="18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94" name="Text Box 35"/>
            <p:cNvSpPr txBox="1">
              <a:spLocks noChangeArrowheads="1"/>
            </p:cNvSpPr>
            <p:nvPr/>
          </p:nvSpPr>
          <p:spPr bwMode="auto">
            <a:xfrm>
              <a:off x="2076" y="1706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006600"/>
                  </a:solidFill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143395" name="Text Box 36"/>
            <p:cNvSpPr txBox="1">
              <a:spLocks noChangeArrowheads="1"/>
            </p:cNvSpPr>
            <p:nvPr/>
          </p:nvSpPr>
          <p:spPr bwMode="auto">
            <a:xfrm>
              <a:off x="1701" y="1933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olidFill>
                    <a:srgbClr val="003300"/>
                  </a:solidFill>
                  <a:latin typeface="Times New Roman" pitchFamily="18" charset="0"/>
                </a:rPr>
                <a:t>v/u</a:t>
              </a:r>
            </a:p>
          </p:txBody>
        </p:sp>
        <p:sp>
          <p:nvSpPr>
            <p:cNvPr id="143396" name="Text Box 37"/>
            <p:cNvSpPr txBox="1">
              <a:spLocks noChangeArrowheads="1"/>
            </p:cNvSpPr>
            <p:nvPr/>
          </p:nvSpPr>
          <p:spPr bwMode="auto">
            <a:xfrm>
              <a:off x="1009" y="2311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N</a:t>
              </a:r>
            </a:p>
          </p:txBody>
        </p:sp>
      </p:grpSp>
      <p:sp>
        <p:nvSpPr>
          <p:cNvPr id="143365" name="Text Box 39"/>
          <p:cNvSpPr txBox="1">
            <a:spLocks noChangeArrowheads="1"/>
          </p:cNvSpPr>
          <p:nvPr/>
        </p:nvSpPr>
        <p:spPr bwMode="auto">
          <a:xfrm>
            <a:off x="4518025" y="4164013"/>
            <a:ext cx="451802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354013" indent="-1746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Vocal Tract parameters</a:t>
            </a:r>
          </a:p>
          <a:p>
            <a:pPr lvl="1" eaLnBrk="1" hangingPunct="1"/>
            <a:r>
              <a:rPr lang="en-US" altLang="zh-TW" sz="2000">
                <a:latin typeface="Times New Roman" pitchFamily="18" charset="0"/>
              </a:rPr>
              <a:t>   {a</a:t>
            </a:r>
            <a:r>
              <a:rPr lang="en-US" altLang="zh-TW" sz="2000" baseline="-25000">
                <a:latin typeface="Times New Roman" pitchFamily="18" charset="0"/>
              </a:rPr>
              <a:t>k</a:t>
            </a:r>
            <a:r>
              <a:rPr lang="en-US" altLang="zh-TW" sz="2000">
                <a:latin typeface="Times New Roman" pitchFamily="18" charset="0"/>
              </a:rPr>
              <a:t>} : LPC coefficients</a:t>
            </a:r>
            <a:endParaRPr lang="en-US" altLang="zh-TW" sz="2000">
              <a:latin typeface="Times New Roman" pitchFamily="18" charset="0"/>
              <a:sym typeface="Symbol" pitchFamily="18" charset="2"/>
            </a:endParaRPr>
          </a:p>
          <a:p>
            <a:pPr lvl="1" eaLnBrk="1" hangingPunct="1"/>
            <a:r>
              <a:rPr lang="en-US" altLang="zh-TW" sz="2000">
                <a:latin typeface="Times New Roman" pitchFamily="18" charset="0"/>
                <a:sym typeface="Symbol" pitchFamily="18" charset="2"/>
              </a:rPr>
              <a:t>   </a:t>
            </a:r>
            <a:r>
              <a:rPr lang="en-US" altLang="zh-TW" sz="2000">
                <a:latin typeface="Times New Roman" pitchFamily="18" charset="0"/>
              </a:rPr>
              <a:t>formant structure of speech signals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A good approximation, though not      </a:t>
            </a:r>
          </a:p>
          <a:p>
            <a:pPr lvl="1" eaLnBrk="1" hangingPunct="1">
              <a:buFont typeface="Times New Roman" pitchFamily="18" charset="0"/>
              <a:buNone/>
            </a:pPr>
            <a:r>
              <a:rPr lang="en-US" altLang="zh-TW" sz="2000">
                <a:latin typeface="Times New Roman" pitchFamily="18" charset="0"/>
              </a:rPr>
              <a:t>   precise enough</a:t>
            </a:r>
          </a:p>
        </p:txBody>
      </p:sp>
      <p:sp>
        <p:nvSpPr>
          <p:cNvPr id="143366" name="Text Box 40"/>
          <p:cNvSpPr txBox="1">
            <a:spLocks noChangeArrowheads="1"/>
          </p:cNvSpPr>
          <p:nvPr/>
        </p:nvSpPr>
        <p:spPr bwMode="auto">
          <a:xfrm>
            <a:off x="755650" y="6210300"/>
            <a:ext cx="6408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itchFamily="18" charset="0"/>
              </a:rPr>
              <a:t>Reference: 3.3.1-3.3.6 of Rabiner and Juang, or 6.3 of Huang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18</a:t>
            </a:fld>
            <a:endParaRPr lang="zh-TW" altLang="en-US"/>
          </a:p>
        </p:txBody>
      </p:sp>
    </p:spTree>
  </p:cSld>
  <p:clrMapOvr>
    <a:masterClrMapping/>
  </p:clrMapOvr>
  <p:transition advTm="4873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60350"/>
            <a:ext cx="5675312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388" name="文字方塊 1"/>
          <p:cNvSpPr txBox="1">
            <a:spLocks noChangeArrowheads="1"/>
          </p:cNvSpPr>
          <p:nvPr/>
        </p:nvSpPr>
        <p:spPr bwMode="auto">
          <a:xfrm>
            <a:off x="179388" y="338138"/>
            <a:ext cx="5724525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b="1" u="sng">
                <a:latin typeface="Arial" charset="0"/>
              </a:rPr>
              <a:t>Speech Source Model</a:t>
            </a:r>
            <a:endParaRPr lang="zh-TW" altLang="en-US" b="1" u="sng">
              <a:latin typeface="Arial" charset="0"/>
            </a:endParaRPr>
          </a:p>
        </p:txBody>
      </p:sp>
      <p:sp>
        <p:nvSpPr>
          <p:cNvPr id="144389" name="矩形 4"/>
          <p:cNvSpPr>
            <a:spLocks noChangeArrowheads="1"/>
          </p:cNvSpPr>
          <p:nvPr/>
        </p:nvSpPr>
        <p:spPr bwMode="auto">
          <a:xfrm>
            <a:off x="1403350" y="1844824"/>
            <a:ext cx="1081088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defTabSz="7620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defTabSz="762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defTabSz="7620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defTabSz="7620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Times New Roman" pitchFamily="18" charset="0"/>
              </a:rPr>
              <a:t>u[n]</a:t>
            </a:r>
          </a:p>
        </p:txBody>
      </p:sp>
      <p:sp>
        <p:nvSpPr>
          <p:cNvPr id="144390" name="矩形 5"/>
          <p:cNvSpPr>
            <a:spLocks noChangeArrowheads="1"/>
          </p:cNvSpPr>
          <p:nvPr/>
        </p:nvSpPr>
        <p:spPr bwMode="auto">
          <a:xfrm>
            <a:off x="7020272" y="1844824"/>
            <a:ext cx="1079500" cy="585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defTabSz="7620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defTabSz="762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defTabSz="7620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defTabSz="7620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Times New Roman" pitchFamily="18" charset="0"/>
              </a:rPr>
              <a:t>x[n]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70196" y="4437112"/>
                <a:ext cx="5400599" cy="147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3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𝑢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196" y="4437112"/>
                <a:ext cx="5400599" cy="14770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699792" y="1484784"/>
                <a:ext cx="4176464" cy="20621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b="0" i="1" dirty="0" smtClean="0">
                    <a:latin typeface="Cambria Math"/>
                  </a:rPr>
                  <a:t>                         </a:t>
                </a:r>
                <a:r>
                  <a:rPr lang="en-US" altLang="zh-TW" sz="3200" b="0" dirty="0" smtClean="0">
                    <a:latin typeface="Cambria Math"/>
                  </a:rPr>
                  <a:t>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𝐺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3200" dirty="0" smtClean="0"/>
              </a:p>
              <a:p>
                <a:endParaRPr lang="en-US" altLang="zh-TW" sz="3200" dirty="0" smtClean="0"/>
              </a:p>
              <a:p>
                <a:endParaRPr lang="zh-TW" altLang="en-US" sz="3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484784"/>
                <a:ext cx="4176464" cy="2062103"/>
              </a:xfrm>
              <a:prstGeom prst="rect">
                <a:avLst/>
              </a:prstGeom>
              <a:blipFill rotWithShape="1">
                <a:blip r:embed="rId4"/>
                <a:stretch>
                  <a:fillRect t="-32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/>
          <p:cNvCxnSpPr/>
          <p:nvPr/>
        </p:nvCxnSpPr>
        <p:spPr>
          <a:xfrm>
            <a:off x="1547664" y="2636912"/>
            <a:ext cx="115212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876256" y="2636912"/>
            <a:ext cx="115212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123253" y="2245386"/>
                <a:ext cx="222208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</a:rPr>
                        <m:t>1− 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53" y="2245386"/>
                <a:ext cx="2222082" cy="113082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>
            <a:off x="4123253" y="2256434"/>
            <a:ext cx="23209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Waveform plots of typical vowel sounds - Voiced</a:t>
            </a:r>
            <a:r>
              <a:rPr lang="zh-TW" altLang="en-US" sz="2800" b="1" smtClean="0">
                <a:ea typeface="華康魏碑體" pitchFamily="65" charset="-120"/>
              </a:rPr>
              <a:t>（濁音）</a:t>
            </a:r>
          </a:p>
        </p:txBody>
      </p:sp>
      <p:pic>
        <p:nvPicPr>
          <p:cNvPr id="1259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23925"/>
            <a:ext cx="3576637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5956" name="群組 3"/>
          <p:cNvGrpSpPr>
            <a:grpSpLocks noChangeAspect="1"/>
          </p:cNvGrpSpPr>
          <p:nvPr/>
        </p:nvGrpSpPr>
        <p:grpSpPr bwMode="auto">
          <a:xfrm>
            <a:off x="3779838" y="1581150"/>
            <a:ext cx="5205412" cy="4602163"/>
            <a:chOff x="5078413" y="1581150"/>
            <a:chExt cx="3943350" cy="3486150"/>
          </a:xfrm>
        </p:grpSpPr>
        <p:pic>
          <p:nvPicPr>
            <p:cNvPr id="125957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8413" y="1581150"/>
              <a:ext cx="3943350" cy="34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58" name="文字方塊 1"/>
            <p:cNvSpPr txBox="1">
              <a:spLocks noChangeArrowheads="1"/>
            </p:cNvSpPr>
            <p:nvPr/>
          </p:nvSpPr>
          <p:spPr bwMode="auto">
            <a:xfrm>
              <a:off x="8052866" y="2852936"/>
              <a:ext cx="911622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/>
                <a:t>tone</a:t>
              </a:r>
              <a:r>
                <a:rPr lang="en-US" altLang="zh-TW"/>
                <a:t> 1</a:t>
              </a:r>
              <a:endParaRPr lang="zh-TW" altLang="en-US"/>
            </a:p>
          </p:txBody>
        </p:sp>
        <p:sp>
          <p:nvSpPr>
            <p:cNvPr id="125959" name="文字方塊 10"/>
            <p:cNvSpPr txBox="1">
              <a:spLocks noChangeArrowheads="1"/>
            </p:cNvSpPr>
            <p:nvPr/>
          </p:nvSpPr>
          <p:spPr bwMode="auto">
            <a:xfrm>
              <a:off x="7235825" y="2236788"/>
              <a:ext cx="1152525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dirty="0">
                  <a:solidFill>
                    <a:srgbClr val="0070C0"/>
                  </a:solidFill>
                </a:rPr>
                <a:t>tone 2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25960" name="文字方塊 9"/>
            <p:cNvSpPr txBox="1">
              <a:spLocks noChangeArrowheads="1"/>
            </p:cNvSpPr>
            <p:nvPr/>
          </p:nvSpPr>
          <p:spPr bwMode="auto">
            <a:xfrm>
              <a:off x="7452320" y="3501008"/>
              <a:ext cx="911622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solidFill>
                    <a:srgbClr val="FF0000"/>
                  </a:solidFill>
                </a:rPr>
                <a:t>tone</a:t>
              </a:r>
              <a:r>
                <a:rPr lang="en-US" altLang="zh-TW">
                  <a:solidFill>
                    <a:srgbClr val="FF0000"/>
                  </a:solidFill>
                </a:rPr>
                <a:t> 4 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25961" name="文字方塊 2"/>
            <p:cNvSpPr txBox="1">
              <a:spLocks noChangeArrowheads="1"/>
            </p:cNvSpPr>
            <p:nvPr/>
          </p:nvSpPr>
          <p:spPr bwMode="auto">
            <a:xfrm>
              <a:off x="7740352" y="4653136"/>
              <a:ext cx="648072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/>
                <a:t>t</a:t>
              </a:r>
              <a:endParaRPr lang="zh-TW" altLang="en-US" sz="2000"/>
            </a:p>
          </p:txBody>
        </p:sp>
        <p:sp>
          <p:nvSpPr>
            <p:cNvPr id="14" name="文字方塊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148064" y="1581150"/>
              <a:ext cx="1800200" cy="836383"/>
            </a:xfrm>
            <a:prstGeom prst="rect">
              <a:avLst/>
            </a:prstGeom>
            <a:blipFill rotWithShape="1">
              <a:blip r:embed="rId4"/>
              <a:stretch>
                <a:fillRect l="-3378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TW" altLang="en-US">
                  <a:noFill/>
                </a:rPr>
                <a:t> </a:t>
              </a:r>
            </a:p>
          </p:txBody>
        </p:sp>
      </p:grpSp>
      <p:sp>
        <p:nvSpPr>
          <p:cNvPr id="11" name="文字方塊 10"/>
          <p:cNvSpPr txBox="1">
            <a:spLocks noChangeArrowheads="1"/>
          </p:cNvSpPr>
          <p:nvPr/>
        </p:nvSpPr>
        <p:spPr bwMode="auto">
          <a:xfrm>
            <a:off x="5364088" y="2101175"/>
            <a:ext cx="1018455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(</a:t>
            </a:r>
            <a:r>
              <a:rPr lang="zh-TW" altLang="en-US" sz="2000" dirty="0" smtClean="0"/>
              <a:t>音高</a:t>
            </a:r>
            <a:r>
              <a:rPr lang="en-US" altLang="zh-TW" sz="2000" dirty="0" smtClean="0"/>
              <a:t>)</a:t>
            </a:r>
            <a:endParaRPr lang="zh-TW" altLang="en-US"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Feature Extraction - MFCC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7625" y="941388"/>
            <a:ext cx="8362950" cy="4784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Mel-Frequency Cepstral Coefficients (MFCC)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Most widely used in the speech recognition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Has generally obtained a better accuracy at relatively low computational complexity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process of MFCC extraction :</a:t>
            </a:r>
          </a:p>
        </p:txBody>
      </p:sp>
      <p:grpSp>
        <p:nvGrpSpPr>
          <p:cNvPr id="145412" name="Group 4"/>
          <p:cNvGrpSpPr>
            <a:grpSpLocks/>
          </p:cNvGrpSpPr>
          <p:nvPr/>
        </p:nvGrpSpPr>
        <p:grpSpPr bwMode="auto">
          <a:xfrm>
            <a:off x="301625" y="3236913"/>
            <a:ext cx="8302625" cy="3360737"/>
            <a:chOff x="45" y="1805"/>
            <a:chExt cx="5230" cy="2117"/>
          </a:xfrm>
        </p:grpSpPr>
        <p:sp>
          <p:nvSpPr>
            <p:cNvPr id="145413" name="Line 5"/>
            <p:cNvSpPr>
              <a:spLocks noChangeShapeType="1"/>
            </p:cNvSpPr>
            <p:nvPr/>
          </p:nvSpPr>
          <p:spPr bwMode="auto">
            <a:xfrm>
              <a:off x="763" y="2077"/>
              <a:ext cx="6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4" name="Text Box 6"/>
            <p:cNvSpPr txBox="1">
              <a:spLocks noChangeArrowheads="1"/>
            </p:cNvSpPr>
            <p:nvPr/>
          </p:nvSpPr>
          <p:spPr bwMode="auto">
            <a:xfrm>
              <a:off x="569" y="1850"/>
              <a:ext cx="8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Speech signal</a:t>
              </a:r>
            </a:p>
          </p:txBody>
        </p:sp>
        <p:sp>
          <p:nvSpPr>
            <p:cNvPr id="145415" name="Rectangle 7">
              <a:hlinkClick r:id="rId3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444" y="1941"/>
              <a:ext cx="861" cy="3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Pre-emphasis</a:t>
              </a:r>
            </a:p>
          </p:txBody>
        </p:sp>
        <p:sp>
          <p:nvSpPr>
            <p:cNvPr id="145416" name="Line 8"/>
            <p:cNvSpPr>
              <a:spLocks noChangeShapeType="1"/>
            </p:cNvSpPr>
            <p:nvPr/>
          </p:nvSpPr>
          <p:spPr bwMode="auto">
            <a:xfrm>
              <a:off x="2305" y="2077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7" name="AutoShape 9"/>
            <p:cNvSpPr>
              <a:spLocks noChangeArrowheads="1"/>
            </p:cNvSpPr>
            <p:nvPr/>
          </p:nvSpPr>
          <p:spPr bwMode="auto">
            <a:xfrm>
              <a:off x="2714" y="1987"/>
              <a:ext cx="182" cy="182"/>
            </a:xfrm>
            <a:prstGeom prst="flowChartSummingJunc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5418" name="Line 10"/>
            <p:cNvSpPr>
              <a:spLocks noChangeShapeType="1"/>
            </p:cNvSpPr>
            <p:nvPr/>
          </p:nvSpPr>
          <p:spPr bwMode="auto">
            <a:xfrm flipV="1">
              <a:off x="2804" y="2168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9" name="Text Box 11">
              <a:hlinkClick r:id="rId4" action="ppaction://hlinksldjump" highlightClick="1"/>
            </p:cNvPr>
            <p:cNvSpPr txBox="1">
              <a:spLocks noChangeArrowheads="1"/>
            </p:cNvSpPr>
            <p:nvPr/>
          </p:nvSpPr>
          <p:spPr bwMode="auto">
            <a:xfrm>
              <a:off x="2541" y="2569"/>
              <a:ext cx="51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Window</a:t>
              </a:r>
            </a:p>
          </p:txBody>
        </p:sp>
        <p:sp>
          <p:nvSpPr>
            <p:cNvPr id="145420" name="Line 12"/>
            <p:cNvSpPr>
              <a:spLocks noChangeShapeType="1"/>
            </p:cNvSpPr>
            <p:nvPr/>
          </p:nvSpPr>
          <p:spPr bwMode="auto">
            <a:xfrm>
              <a:off x="2895" y="2077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1" name="Rectangle 13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1987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DFT</a:t>
              </a:r>
            </a:p>
          </p:txBody>
        </p:sp>
        <p:sp>
          <p:nvSpPr>
            <p:cNvPr id="145422" name="Line 14"/>
            <p:cNvSpPr>
              <a:spLocks noChangeShapeType="1"/>
            </p:cNvSpPr>
            <p:nvPr/>
          </p:nvSpPr>
          <p:spPr bwMode="auto">
            <a:xfrm>
              <a:off x="3804" y="20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3" name="AutoShape 15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41" y="1808"/>
              <a:ext cx="1134" cy="590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Mel </a:t>
              </a:r>
              <a:br>
                <a:rPr lang="en-US" altLang="zh-TW" sz="1800"/>
              </a:br>
              <a:r>
                <a:rPr lang="en-US" altLang="zh-TW" sz="1800"/>
                <a:t>filter-bank</a:t>
              </a:r>
            </a:p>
          </p:txBody>
        </p:sp>
        <p:sp>
          <p:nvSpPr>
            <p:cNvPr id="145424" name="Line 16"/>
            <p:cNvSpPr>
              <a:spLocks noChangeShapeType="1"/>
            </p:cNvSpPr>
            <p:nvPr/>
          </p:nvSpPr>
          <p:spPr bwMode="auto">
            <a:xfrm>
              <a:off x="4619" y="2395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5" name="AutoShape 17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211" y="2803"/>
              <a:ext cx="907" cy="454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Log(| |</a:t>
              </a:r>
              <a:r>
                <a:rPr lang="en-US" altLang="zh-TW" sz="1800" baseline="30000"/>
                <a:t>2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45426" name="Line 18"/>
            <p:cNvSpPr>
              <a:spLocks noChangeShapeType="1"/>
            </p:cNvSpPr>
            <p:nvPr/>
          </p:nvSpPr>
          <p:spPr bwMode="auto">
            <a:xfrm>
              <a:off x="4619" y="3257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 flipH="1">
              <a:off x="3802" y="3665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8" name="Rectangle 20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3574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IDFT</a:t>
              </a:r>
            </a:p>
          </p:txBody>
        </p: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2850" y="3710"/>
              <a:ext cx="4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solidFill>
                    <a:srgbClr val="FF0066"/>
                  </a:solidFill>
                  <a:latin typeface="Book Antiqua" pitchFamily="18" charset="0"/>
                </a:rPr>
                <a:t>MFCC</a:t>
              </a:r>
            </a:p>
          </p:txBody>
        </p:sp>
        <p:sp>
          <p:nvSpPr>
            <p:cNvPr id="145430" name="Line 22"/>
            <p:cNvSpPr>
              <a:spLocks noChangeShapeType="1"/>
            </p:cNvSpPr>
            <p:nvPr/>
          </p:nvSpPr>
          <p:spPr bwMode="auto">
            <a:xfrm>
              <a:off x="3167" y="2077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1" name="AutoShape 23"/>
            <p:cNvSpPr>
              <a:spLocks noChangeArrowheads="1"/>
            </p:cNvSpPr>
            <p:nvPr/>
          </p:nvSpPr>
          <p:spPr bwMode="auto">
            <a:xfrm>
              <a:off x="2850" y="2803"/>
              <a:ext cx="636" cy="363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energy</a:t>
              </a:r>
            </a:p>
          </p:txBody>
        </p:sp>
        <p:sp>
          <p:nvSpPr>
            <p:cNvPr id="145432" name="Line 24"/>
            <p:cNvSpPr>
              <a:spLocks noChangeShapeType="1"/>
            </p:cNvSpPr>
            <p:nvPr/>
          </p:nvSpPr>
          <p:spPr bwMode="auto">
            <a:xfrm>
              <a:off x="3167" y="316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3" name="Line 25"/>
            <p:cNvSpPr>
              <a:spLocks noChangeShapeType="1"/>
            </p:cNvSpPr>
            <p:nvPr/>
          </p:nvSpPr>
          <p:spPr bwMode="auto">
            <a:xfrm flipH="1">
              <a:off x="2668" y="3393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4" name="AutoShape 26">
              <a:hlinkClick r:id="rId7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808" y="3302"/>
              <a:ext cx="862" cy="499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derivatives</a:t>
              </a:r>
            </a:p>
          </p:txBody>
        </p:sp>
        <p:sp>
          <p:nvSpPr>
            <p:cNvPr id="145435" name="Line 27"/>
            <p:cNvSpPr>
              <a:spLocks noChangeShapeType="1"/>
            </p:cNvSpPr>
            <p:nvPr/>
          </p:nvSpPr>
          <p:spPr bwMode="auto">
            <a:xfrm flipH="1">
              <a:off x="2668" y="3665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6" name="Line 28"/>
            <p:cNvSpPr>
              <a:spLocks noChangeShapeType="1"/>
            </p:cNvSpPr>
            <p:nvPr/>
          </p:nvSpPr>
          <p:spPr bwMode="auto">
            <a:xfrm flipH="1">
              <a:off x="1398" y="3529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7" name="Text Box 29"/>
            <p:cNvSpPr txBox="1">
              <a:spLocks noChangeArrowheads="1"/>
            </p:cNvSpPr>
            <p:nvPr/>
          </p:nvSpPr>
          <p:spPr bwMode="auto">
            <a:xfrm>
              <a:off x="796" y="2045"/>
              <a:ext cx="3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8" name="Text Box 30"/>
            <p:cNvSpPr txBox="1">
              <a:spLocks noChangeArrowheads="1"/>
            </p:cNvSpPr>
            <p:nvPr/>
          </p:nvSpPr>
          <p:spPr bwMode="auto">
            <a:xfrm>
              <a:off x="2351" y="2077"/>
              <a:ext cx="3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9" name="Text Box 31"/>
            <p:cNvSpPr txBox="1">
              <a:spLocks noChangeArrowheads="1"/>
            </p:cNvSpPr>
            <p:nvPr/>
          </p:nvSpPr>
          <p:spPr bwMode="auto">
            <a:xfrm>
              <a:off x="2940" y="1805"/>
              <a:ext cx="3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0" name="Text Box 32"/>
            <p:cNvSpPr txBox="1">
              <a:spLocks noChangeArrowheads="1"/>
            </p:cNvSpPr>
            <p:nvPr/>
          </p:nvSpPr>
          <p:spPr bwMode="auto">
            <a:xfrm>
              <a:off x="3786" y="184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k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1" name="Text Box 33"/>
            <p:cNvSpPr txBox="1">
              <a:spLocks noChangeArrowheads="1"/>
            </p:cNvSpPr>
            <p:nvPr/>
          </p:nvSpPr>
          <p:spPr bwMode="auto">
            <a:xfrm>
              <a:off x="4664" y="2486"/>
              <a:ext cx="4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2" name="Text Box 34"/>
            <p:cNvSpPr txBox="1">
              <a:spLocks noChangeArrowheads="1"/>
            </p:cNvSpPr>
            <p:nvPr/>
          </p:nvSpPr>
          <p:spPr bwMode="auto">
            <a:xfrm>
              <a:off x="3984" y="3393"/>
              <a:ext cx="4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3" name="Text Box 35"/>
            <p:cNvSpPr txBox="1">
              <a:spLocks noChangeArrowheads="1"/>
            </p:cNvSpPr>
            <p:nvPr/>
          </p:nvSpPr>
          <p:spPr bwMode="auto">
            <a:xfrm>
              <a:off x="2850" y="3438"/>
              <a:ext cx="3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 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j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graphicFrame>
          <p:nvGraphicFramePr>
            <p:cNvPr id="145444" name="Object 36"/>
            <p:cNvGraphicFramePr>
              <a:graphicFrameLocks noChangeAspect="1"/>
            </p:cNvGraphicFramePr>
            <p:nvPr/>
          </p:nvGraphicFramePr>
          <p:xfrm>
            <a:off x="45" y="3163"/>
            <a:ext cx="1319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63" name="方程式" r:id="rId8" imgW="1371600" imgH="685800" progId="Equation.3">
                    <p:embed/>
                  </p:oleObj>
                </mc:Choice>
                <mc:Fallback>
                  <p:oleObj name="方程式" r:id="rId8" imgW="1371600" imgH="68580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3163"/>
                          <a:ext cx="1319" cy="6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445" name="Text Box 37"/>
            <p:cNvSpPr txBox="1">
              <a:spLocks noChangeArrowheads="1"/>
            </p:cNvSpPr>
            <p:nvPr/>
          </p:nvSpPr>
          <p:spPr bwMode="auto">
            <a:xfrm>
              <a:off x="2699" y="3158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e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endParaRPr lang="en-US" altLang="zh-TW" sz="1800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Pre-emphasis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57150" y="923925"/>
            <a:ext cx="8002588" cy="904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2400" dirty="0" smtClean="0">
                <a:latin typeface="Times New Roman" pitchFamily="18" charset="0"/>
              </a:rPr>
              <a:t>The process of Pre-emphasis : </a:t>
            </a:r>
          </a:p>
          <a:p>
            <a:pPr lvl="1" eaLnBrk="1" hangingPunct="1"/>
            <a:r>
              <a:rPr lang="en-US" altLang="zh-TW" sz="2400" dirty="0" smtClean="0">
                <a:latin typeface="Times New Roman" pitchFamily="18" charset="0"/>
              </a:rPr>
              <a:t>a high-pass filter</a:t>
            </a:r>
          </a:p>
        </p:txBody>
      </p:sp>
      <p:sp>
        <p:nvSpPr>
          <p:cNvPr id="146436" name="Line 4"/>
          <p:cNvSpPr>
            <a:spLocks noChangeShapeType="1"/>
          </p:cNvSpPr>
          <p:nvPr/>
        </p:nvSpPr>
        <p:spPr bwMode="auto">
          <a:xfrm>
            <a:off x="250825" y="2722563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37" name="Freeform 5"/>
          <p:cNvSpPr>
            <a:spLocks/>
          </p:cNvSpPr>
          <p:nvPr/>
        </p:nvSpPr>
        <p:spPr bwMode="auto">
          <a:xfrm>
            <a:off x="414338" y="2420938"/>
            <a:ext cx="1689100" cy="541337"/>
          </a:xfrm>
          <a:custGeom>
            <a:avLst/>
            <a:gdLst>
              <a:gd name="T0" fmla="*/ 0 w 1406"/>
              <a:gd name="T1" fmla="*/ 2147483647 h 341"/>
              <a:gd name="T2" fmla="*/ 2147483647 w 1406"/>
              <a:gd name="T3" fmla="*/ 2147483647 h 341"/>
              <a:gd name="T4" fmla="*/ 2147483647 w 1406"/>
              <a:gd name="T5" fmla="*/ 2147483647 h 341"/>
              <a:gd name="T6" fmla="*/ 2147483647 w 1406"/>
              <a:gd name="T7" fmla="*/ 2147483647 h 341"/>
              <a:gd name="T8" fmla="*/ 2147483647 w 1406"/>
              <a:gd name="T9" fmla="*/ 2147483647 h 341"/>
              <a:gd name="T10" fmla="*/ 2147483647 w 1406"/>
              <a:gd name="T11" fmla="*/ 2147483647 h 341"/>
              <a:gd name="T12" fmla="*/ 2147483647 w 1406"/>
              <a:gd name="T13" fmla="*/ 2147483647 h 341"/>
              <a:gd name="T14" fmla="*/ 2147483647 w 1406"/>
              <a:gd name="T15" fmla="*/ 2147483647 h 341"/>
              <a:gd name="T16" fmla="*/ 2147483647 w 1406"/>
              <a:gd name="T17" fmla="*/ 2147483647 h 341"/>
              <a:gd name="T18" fmla="*/ 2147483647 w 1406"/>
              <a:gd name="T19" fmla="*/ 2147483647 h 341"/>
              <a:gd name="T20" fmla="*/ 2147483647 w 1406"/>
              <a:gd name="T21" fmla="*/ 2147483647 h 341"/>
              <a:gd name="T22" fmla="*/ 2147483647 w 1406"/>
              <a:gd name="T23" fmla="*/ 2147483647 h 341"/>
              <a:gd name="T24" fmla="*/ 2147483647 w 1406"/>
              <a:gd name="T25" fmla="*/ 2147483647 h 341"/>
              <a:gd name="T26" fmla="*/ 2147483647 w 1406"/>
              <a:gd name="T27" fmla="*/ 2147483647 h 341"/>
              <a:gd name="T28" fmla="*/ 2147483647 w 1406"/>
              <a:gd name="T29" fmla="*/ 2147483647 h 341"/>
              <a:gd name="T30" fmla="*/ 2147483647 w 1406"/>
              <a:gd name="T31" fmla="*/ 2147483647 h 341"/>
              <a:gd name="T32" fmla="*/ 2147483647 w 1406"/>
              <a:gd name="T33" fmla="*/ 2147483647 h 341"/>
              <a:gd name="T34" fmla="*/ 2147483647 w 1406"/>
              <a:gd name="T35" fmla="*/ 2147483647 h 341"/>
              <a:gd name="T36" fmla="*/ 2147483647 w 1406"/>
              <a:gd name="T37" fmla="*/ 2147483647 h 341"/>
              <a:gd name="T38" fmla="*/ 2147483647 w 1406"/>
              <a:gd name="T39" fmla="*/ 2147483647 h 341"/>
              <a:gd name="T40" fmla="*/ 2147483647 w 1406"/>
              <a:gd name="T41" fmla="*/ 2147483647 h 341"/>
              <a:gd name="T42" fmla="*/ 2147483647 w 1406"/>
              <a:gd name="T43" fmla="*/ 2147483647 h 341"/>
              <a:gd name="T44" fmla="*/ 2147483647 w 1406"/>
              <a:gd name="T45" fmla="*/ 2147483647 h 341"/>
              <a:gd name="T46" fmla="*/ 2147483647 w 1406"/>
              <a:gd name="T47" fmla="*/ 2147483647 h 341"/>
              <a:gd name="T48" fmla="*/ 2147483647 w 1406"/>
              <a:gd name="T49" fmla="*/ 2147483647 h 341"/>
              <a:gd name="T50" fmla="*/ 2147483647 w 1406"/>
              <a:gd name="T51" fmla="*/ 2147483647 h 341"/>
              <a:gd name="T52" fmla="*/ 2147483647 w 1406"/>
              <a:gd name="T53" fmla="*/ 2147483647 h 341"/>
              <a:gd name="T54" fmla="*/ 2147483647 w 1406"/>
              <a:gd name="T55" fmla="*/ 2147483647 h 341"/>
              <a:gd name="T56" fmla="*/ 2147483647 w 1406"/>
              <a:gd name="T57" fmla="*/ 2147483647 h 341"/>
              <a:gd name="T58" fmla="*/ 2147483647 w 1406"/>
              <a:gd name="T59" fmla="*/ 2147483647 h 34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406" h="341">
                <a:moveTo>
                  <a:pt x="0" y="190"/>
                </a:moveTo>
                <a:cubicBezTo>
                  <a:pt x="15" y="110"/>
                  <a:pt x="30" y="30"/>
                  <a:pt x="45" y="53"/>
                </a:cubicBezTo>
                <a:cubicBezTo>
                  <a:pt x="60" y="76"/>
                  <a:pt x="76" y="311"/>
                  <a:pt x="91" y="326"/>
                </a:cubicBezTo>
                <a:cubicBezTo>
                  <a:pt x="106" y="341"/>
                  <a:pt x="129" y="159"/>
                  <a:pt x="136" y="144"/>
                </a:cubicBezTo>
                <a:cubicBezTo>
                  <a:pt x="143" y="129"/>
                  <a:pt x="129" y="250"/>
                  <a:pt x="136" y="235"/>
                </a:cubicBezTo>
                <a:cubicBezTo>
                  <a:pt x="143" y="220"/>
                  <a:pt x="166" y="46"/>
                  <a:pt x="181" y="53"/>
                </a:cubicBezTo>
                <a:cubicBezTo>
                  <a:pt x="196" y="60"/>
                  <a:pt x="219" y="250"/>
                  <a:pt x="227" y="280"/>
                </a:cubicBezTo>
                <a:cubicBezTo>
                  <a:pt x="235" y="310"/>
                  <a:pt x="227" y="273"/>
                  <a:pt x="227" y="235"/>
                </a:cubicBezTo>
                <a:cubicBezTo>
                  <a:pt x="227" y="197"/>
                  <a:pt x="220" y="46"/>
                  <a:pt x="227" y="53"/>
                </a:cubicBezTo>
                <a:cubicBezTo>
                  <a:pt x="234" y="60"/>
                  <a:pt x="265" y="250"/>
                  <a:pt x="272" y="280"/>
                </a:cubicBezTo>
                <a:cubicBezTo>
                  <a:pt x="279" y="310"/>
                  <a:pt x="265" y="258"/>
                  <a:pt x="272" y="235"/>
                </a:cubicBezTo>
                <a:cubicBezTo>
                  <a:pt x="279" y="212"/>
                  <a:pt x="310" y="137"/>
                  <a:pt x="317" y="144"/>
                </a:cubicBezTo>
                <a:cubicBezTo>
                  <a:pt x="324" y="151"/>
                  <a:pt x="309" y="303"/>
                  <a:pt x="317" y="280"/>
                </a:cubicBezTo>
                <a:cubicBezTo>
                  <a:pt x="325" y="257"/>
                  <a:pt x="355" y="0"/>
                  <a:pt x="363" y="8"/>
                </a:cubicBezTo>
                <a:cubicBezTo>
                  <a:pt x="371" y="16"/>
                  <a:pt x="348" y="311"/>
                  <a:pt x="363" y="326"/>
                </a:cubicBezTo>
                <a:cubicBezTo>
                  <a:pt x="378" y="341"/>
                  <a:pt x="424" y="107"/>
                  <a:pt x="454" y="99"/>
                </a:cubicBezTo>
                <a:cubicBezTo>
                  <a:pt x="484" y="91"/>
                  <a:pt x="521" y="280"/>
                  <a:pt x="544" y="280"/>
                </a:cubicBezTo>
                <a:cubicBezTo>
                  <a:pt x="567" y="280"/>
                  <a:pt x="552" y="106"/>
                  <a:pt x="590" y="99"/>
                </a:cubicBezTo>
                <a:cubicBezTo>
                  <a:pt x="628" y="92"/>
                  <a:pt x="726" y="235"/>
                  <a:pt x="771" y="235"/>
                </a:cubicBezTo>
                <a:cubicBezTo>
                  <a:pt x="816" y="235"/>
                  <a:pt x="847" y="92"/>
                  <a:pt x="862" y="99"/>
                </a:cubicBezTo>
                <a:cubicBezTo>
                  <a:pt x="877" y="106"/>
                  <a:pt x="847" y="295"/>
                  <a:pt x="862" y="280"/>
                </a:cubicBezTo>
                <a:cubicBezTo>
                  <a:pt x="877" y="265"/>
                  <a:pt x="930" y="0"/>
                  <a:pt x="953" y="8"/>
                </a:cubicBezTo>
                <a:cubicBezTo>
                  <a:pt x="976" y="16"/>
                  <a:pt x="983" y="319"/>
                  <a:pt x="998" y="326"/>
                </a:cubicBezTo>
                <a:cubicBezTo>
                  <a:pt x="1013" y="333"/>
                  <a:pt x="1020" y="61"/>
                  <a:pt x="1043" y="53"/>
                </a:cubicBezTo>
                <a:cubicBezTo>
                  <a:pt x="1066" y="45"/>
                  <a:pt x="1111" y="280"/>
                  <a:pt x="1134" y="280"/>
                </a:cubicBezTo>
                <a:cubicBezTo>
                  <a:pt x="1157" y="280"/>
                  <a:pt x="1156" y="53"/>
                  <a:pt x="1179" y="53"/>
                </a:cubicBezTo>
                <a:cubicBezTo>
                  <a:pt x="1202" y="53"/>
                  <a:pt x="1247" y="272"/>
                  <a:pt x="1270" y="280"/>
                </a:cubicBezTo>
                <a:cubicBezTo>
                  <a:pt x="1293" y="288"/>
                  <a:pt x="1300" y="106"/>
                  <a:pt x="1315" y="99"/>
                </a:cubicBezTo>
                <a:cubicBezTo>
                  <a:pt x="1330" y="92"/>
                  <a:pt x="1346" y="220"/>
                  <a:pt x="1361" y="235"/>
                </a:cubicBezTo>
                <a:cubicBezTo>
                  <a:pt x="1376" y="250"/>
                  <a:pt x="1399" y="197"/>
                  <a:pt x="1406" y="19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38" name="Rectangle 6"/>
          <p:cNvSpPr>
            <a:spLocks noChangeArrowheads="1"/>
          </p:cNvSpPr>
          <p:nvPr/>
        </p:nvSpPr>
        <p:spPr bwMode="auto">
          <a:xfrm>
            <a:off x="2843213" y="2276475"/>
            <a:ext cx="2376487" cy="9350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 i="1">
                <a:latin typeface="Times New Roman" pitchFamily="18" charset="0"/>
              </a:rPr>
              <a:t>H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z</a:t>
            </a:r>
            <a:r>
              <a:rPr lang="en-US" altLang="zh-TW" sz="1800">
                <a:latin typeface="Times New Roman" pitchFamily="18" charset="0"/>
              </a:rPr>
              <a:t>)=</a:t>
            </a:r>
            <a:r>
              <a:rPr lang="en-US" altLang="zh-TW" sz="1800" i="1">
                <a:latin typeface="Times New Roman" pitchFamily="18" charset="0"/>
              </a:rPr>
              <a:t>1-a </a:t>
            </a:r>
            <a:r>
              <a:rPr lang="en-US" altLang="zh-TW" sz="1800" i="1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US" altLang="zh-TW" sz="1800" i="1">
                <a:latin typeface="Times New Roman" pitchFamily="18" charset="0"/>
              </a:rPr>
              <a:t>z</a:t>
            </a:r>
            <a:r>
              <a:rPr lang="en-US" altLang="zh-TW" sz="1800" i="1" baseline="30000">
                <a:latin typeface="Times New Roman" pitchFamily="18" charset="0"/>
              </a:rPr>
              <a:t>-1   </a:t>
            </a:r>
            <a:r>
              <a:rPr lang="en-US" altLang="zh-TW" sz="1800" i="1">
                <a:latin typeface="Times New Roman" pitchFamily="18" charset="0"/>
              </a:rPr>
              <a:t>0&lt;a</a:t>
            </a:r>
            <a:r>
              <a:rPr lang="en-US" altLang="zh-TW" sz="1800" i="1">
                <a:latin typeface="Times New Roman" pitchFamily="18" charset="0"/>
                <a:cs typeface="Times New Roman" pitchFamily="18" charset="0"/>
              </a:rPr>
              <a:t>≤1</a:t>
            </a:r>
            <a:endParaRPr lang="en-US" altLang="zh-TW" sz="1800" i="1" baseline="30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439" name="AutoShape 7"/>
          <p:cNvSpPr>
            <a:spLocks noChangeArrowheads="1"/>
          </p:cNvSpPr>
          <p:nvPr/>
        </p:nvSpPr>
        <p:spPr bwMode="auto">
          <a:xfrm>
            <a:off x="2482850" y="2565400"/>
            <a:ext cx="217488" cy="28892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250825" y="2060575"/>
            <a:ext cx="2178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dirty="0"/>
              <a:t>Speech signal   </a:t>
            </a:r>
            <a:r>
              <a:rPr lang="en-US" altLang="zh-TW" sz="1800" i="1" dirty="0">
                <a:latin typeface="Times New Roman" pitchFamily="18" charset="0"/>
              </a:rPr>
              <a:t>x</a:t>
            </a:r>
            <a:r>
              <a:rPr lang="en-US" altLang="zh-TW" sz="1800" dirty="0">
                <a:latin typeface="Times New Roman" pitchFamily="18" charset="0"/>
              </a:rPr>
              <a:t>(</a:t>
            </a:r>
            <a:r>
              <a:rPr lang="en-US" altLang="zh-TW" sz="1800" i="1" dirty="0">
                <a:latin typeface="Times New Roman" pitchFamily="18" charset="0"/>
              </a:rPr>
              <a:t>n</a:t>
            </a:r>
            <a:r>
              <a:rPr lang="en-US" altLang="zh-TW" sz="1800" dirty="0">
                <a:latin typeface="Times New Roman" pitchFamily="18" charset="0"/>
              </a:rPr>
              <a:t>)</a:t>
            </a:r>
          </a:p>
        </p:txBody>
      </p:sp>
      <p:sp>
        <p:nvSpPr>
          <p:cNvPr id="146441" name="AutoShape 9"/>
          <p:cNvSpPr>
            <a:spLocks noChangeArrowheads="1"/>
          </p:cNvSpPr>
          <p:nvPr/>
        </p:nvSpPr>
        <p:spPr bwMode="auto">
          <a:xfrm>
            <a:off x="5364163" y="2565400"/>
            <a:ext cx="431800" cy="358775"/>
          </a:xfrm>
          <a:prstGeom prst="rightArrow">
            <a:avLst>
              <a:gd name="adj1" fmla="val 50000"/>
              <a:gd name="adj2" fmla="val 3008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6442" name="Line 10"/>
          <p:cNvSpPr>
            <a:spLocks noChangeShapeType="1"/>
          </p:cNvSpPr>
          <p:nvPr/>
        </p:nvSpPr>
        <p:spPr bwMode="auto">
          <a:xfrm>
            <a:off x="6011863" y="2781300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43" name="Freeform 11"/>
          <p:cNvSpPr>
            <a:spLocks/>
          </p:cNvSpPr>
          <p:nvPr/>
        </p:nvSpPr>
        <p:spPr bwMode="auto">
          <a:xfrm>
            <a:off x="6156325" y="2420938"/>
            <a:ext cx="2232025" cy="612775"/>
          </a:xfrm>
          <a:custGeom>
            <a:avLst/>
            <a:gdLst>
              <a:gd name="T0" fmla="*/ 0 w 1406"/>
              <a:gd name="T1" fmla="*/ 2147483647 h 386"/>
              <a:gd name="T2" fmla="*/ 2147483647 w 1406"/>
              <a:gd name="T3" fmla="*/ 2147483647 h 386"/>
              <a:gd name="T4" fmla="*/ 2147483647 w 1406"/>
              <a:gd name="T5" fmla="*/ 2147483647 h 386"/>
              <a:gd name="T6" fmla="*/ 2147483647 w 1406"/>
              <a:gd name="T7" fmla="*/ 0 h 386"/>
              <a:gd name="T8" fmla="*/ 2147483647 w 1406"/>
              <a:gd name="T9" fmla="*/ 2147483647 h 386"/>
              <a:gd name="T10" fmla="*/ 2147483647 w 1406"/>
              <a:gd name="T11" fmla="*/ 2147483647 h 386"/>
              <a:gd name="T12" fmla="*/ 2147483647 w 1406"/>
              <a:gd name="T13" fmla="*/ 2147483647 h 386"/>
              <a:gd name="T14" fmla="*/ 2147483647 w 1406"/>
              <a:gd name="T15" fmla="*/ 2147483647 h 386"/>
              <a:gd name="T16" fmla="*/ 2147483647 w 1406"/>
              <a:gd name="T17" fmla="*/ 2147483647 h 386"/>
              <a:gd name="T18" fmla="*/ 2147483647 w 1406"/>
              <a:gd name="T19" fmla="*/ 2147483647 h 386"/>
              <a:gd name="T20" fmla="*/ 2147483647 w 1406"/>
              <a:gd name="T21" fmla="*/ 2147483647 h 386"/>
              <a:gd name="T22" fmla="*/ 2147483647 w 1406"/>
              <a:gd name="T23" fmla="*/ 2147483647 h 386"/>
              <a:gd name="T24" fmla="*/ 2147483647 w 1406"/>
              <a:gd name="T25" fmla="*/ 2147483647 h 386"/>
              <a:gd name="T26" fmla="*/ 2147483647 w 1406"/>
              <a:gd name="T27" fmla="*/ 2147483647 h 386"/>
              <a:gd name="T28" fmla="*/ 2147483647 w 1406"/>
              <a:gd name="T29" fmla="*/ 2147483647 h 386"/>
              <a:gd name="T30" fmla="*/ 2147483647 w 1406"/>
              <a:gd name="T31" fmla="*/ 2147483647 h 386"/>
              <a:gd name="T32" fmla="*/ 2147483647 w 1406"/>
              <a:gd name="T33" fmla="*/ 2147483647 h 386"/>
              <a:gd name="T34" fmla="*/ 2147483647 w 1406"/>
              <a:gd name="T35" fmla="*/ 2147483647 h 386"/>
              <a:gd name="T36" fmla="*/ 2147483647 w 1406"/>
              <a:gd name="T37" fmla="*/ 2147483647 h 386"/>
              <a:gd name="T38" fmla="*/ 2147483647 w 1406"/>
              <a:gd name="T39" fmla="*/ 2147483647 h 386"/>
              <a:gd name="T40" fmla="*/ 2147483647 w 1406"/>
              <a:gd name="T41" fmla="*/ 2147483647 h 386"/>
              <a:gd name="T42" fmla="*/ 2147483647 w 1406"/>
              <a:gd name="T43" fmla="*/ 2147483647 h 386"/>
              <a:gd name="T44" fmla="*/ 2147483647 w 1406"/>
              <a:gd name="T45" fmla="*/ 2147483647 h 386"/>
              <a:gd name="T46" fmla="*/ 2147483647 w 1406"/>
              <a:gd name="T47" fmla="*/ 2147483647 h 386"/>
              <a:gd name="T48" fmla="*/ 2147483647 w 1406"/>
              <a:gd name="T49" fmla="*/ 2147483647 h 386"/>
              <a:gd name="T50" fmla="*/ 2147483647 w 1406"/>
              <a:gd name="T51" fmla="*/ 2147483647 h 386"/>
              <a:gd name="T52" fmla="*/ 2147483647 w 1406"/>
              <a:gd name="T53" fmla="*/ 2147483647 h 386"/>
              <a:gd name="T54" fmla="*/ 2147483647 w 1406"/>
              <a:gd name="T55" fmla="*/ 2147483647 h 386"/>
              <a:gd name="T56" fmla="*/ 2147483647 w 1406"/>
              <a:gd name="T57" fmla="*/ 2147483647 h 386"/>
              <a:gd name="T58" fmla="*/ 2147483647 w 1406"/>
              <a:gd name="T59" fmla="*/ 2147483647 h 386"/>
              <a:gd name="T60" fmla="*/ 2147483647 w 1406"/>
              <a:gd name="T61" fmla="*/ 2147483647 h 386"/>
              <a:gd name="T62" fmla="*/ 2147483647 w 1406"/>
              <a:gd name="T63" fmla="*/ 2147483647 h 38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06" h="386">
                <a:moveTo>
                  <a:pt x="0" y="227"/>
                </a:moveTo>
                <a:cubicBezTo>
                  <a:pt x="19" y="147"/>
                  <a:pt x="38" y="68"/>
                  <a:pt x="45" y="91"/>
                </a:cubicBezTo>
                <a:cubicBezTo>
                  <a:pt x="52" y="114"/>
                  <a:pt x="30" y="378"/>
                  <a:pt x="45" y="363"/>
                </a:cubicBezTo>
                <a:cubicBezTo>
                  <a:pt x="60" y="348"/>
                  <a:pt x="113" y="0"/>
                  <a:pt x="136" y="0"/>
                </a:cubicBezTo>
                <a:cubicBezTo>
                  <a:pt x="159" y="0"/>
                  <a:pt x="166" y="340"/>
                  <a:pt x="181" y="363"/>
                </a:cubicBezTo>
                <a:cubicBezTo>
                  <a:pt x="196" y="386"/>
                  <a:pt x="211" y="151"/>
                  <a:pt x="226" y="136"/>
                </a:cubicBezTo>
                <a:cubicBezTo>
                  <a:pt x="241" y="121"/>
                  <a:pt x="264" y="287"/>
                  <a:pt x="272" y="272"/>
                </a:cubicBezTo>
                <a:cubicBezTo>
                  <a:pt x="280" y="257"/>
                  <a:pt x="265" y="37"/>
                  <a:pt x="272" y="45"/>
                </a:cubicBezTo>
                <a:cubicBezTo>
                  <a:pt x="279" y="53"/>
                  <a:pt x="302" y="295"/>
                  <a:pt x="317" y="318"/>
                </a:cubicBezTo>
                <a:cubicBezTo>
                  <a:pt x="332" y="341"/>
                  <a:pt x="347" y="190"/>
                  <a:pt x="362" y="182"/>
                </a:cubicBezTo>
                <a:cubicBezTo>
                  <a:pt x="377" y="174"/>
                  <a:pt x="400" y="287"/>
                  <a:pt x="408" y="272"/>
                </a:cubicBezTo>
                <a:cubicBezTo>
                  <a:pt x="416" y="257"/>
                  <a:pt x="401" y="91"/>
                  <a:pt x="408" y="91"/>
                </a:cubicBezTo>
                <a:cubicBezTo>
                  <a:pt x="415" y="91"/>
                  <a:pt x="438" y="280"/>
                  <a:pt x="453" y="272"/>
                </a:cubicBezTo>
                <a:cubicBezTo>
                  <a:pt x="468" y="264"/>
                  <a:pt x="491" y="30"/>
                  <a:pt x="499" y="45"/>
                </a:cubicBezTo>
                <a:cubicBezTo>
                  <a:pt x="507" y="60"/>
                  <a:pt x="492" y="355"/>
                  <a:pt x="499" y="363"/>
                </a:cubicBezTo>
                <a:cubicBezTo>
                  <a:pt x="506" y="371"/>
                  <a:pt x="537" y="106"/>
                  <a:pt x="544" y="91"/>
                </a:cubicBezTo>
                <a:cubicBezTo>
                  <a:pt x="551" y="76"/>
                  <a:pt x="537" y="257"/>
                  <a:pt x="544" y="272"/>
                </a:cubicBezTo>
                <a:cubicBezTo>
                  <a:pt x="551" y="287"/>
                  <a:pt x="574" y="182"/>
                  <a:pt x="589" y="182"/>
                </a:cubicBezTo>
                <a:cubicBezTo>
                  <a:pt x="604" y="182"/>
                  <a:pt x="620" y="295"/>
                  <a:pt x="635" y="272"/>
                </a:cubicBezTo>
                <a:cubicBezTo>
                  <a:pt x="650" y="249"/>
                  <a:pt x="665" y="37"/>
                  <a:pt x="680" y="45"/>
                </a:cubicBezTo>
                <a:cubicBezTo>
                  <a:pt x="695" y="53"/>
                  <a:pt x="702" y="303"/>
                  <a:pt x="725" y="318"/>
                </a:cubicBezTo>
                <a:cubicBezTo>
                  <a:pt x="748" y="333"/>
                  <a:pt x="801" y="136"/>
                  <a:pt x="816" y="136"/>
                </a:cubicBezTo>
                <a:cubicBezTo>
                  <a:pt x="831" y="136"/>
                  <a:pt x="801" y="325"/>
                  <a:pt x="816" y="318"/>
                </a:cubicBezTo>
                <a:cubicBezTo>
                  <a:pt x="831" y="311"/>
                  <a:pt x="877" y="99"/>
                  <a:pt x="907" y="91"/>
                </a:cubicBezTo>
                <a:cubicBezTo>
                  <a:pt x="937" y="83"/>
                  <a:pt x="967" y="265"/>
                  <a:pt x="997" y="272"/>
                </a:cubicBezTo>
                <a:cubicBezTo>
                  <a:pt x="1027" y="279"/>
                  <a:pt x="1065" y="128"/>
                  <a:pt x="1088" y="136"/>
                </a:cubicBezTo>
                <a:cubicBezTo>
                  <a:pt x="1111" y="144"/>
                  <a:pt x="1119" y="310"/>
                  <a:pt x="1134" y="318"/>
                </a:cubicBezTo>
                <a:cubicBezTo>
                  <a:pt x="1149" y="326"/>
                  <a:pt x="1156" y="190"/>
                  <a:pt x="1179" y="182"/>
                </a:cubicBezTo>
                <a:cubicBezTo>
                  <a:pt x="1202" y="174"/>
                  <a:pt x="1247" y="280"/>
                  <a:pt x="1270" y="272"/>
                </a:cubicBezTo>
                <a:cubicBezTo>
                  <a:pt x="1293" y="264"/>
                  <a:pt x="1300" y="143"/>
                  <a:pt x="1315" y="136"/>
                </a:cubicBezTo>
                <a:cubicBezTo>
                  <a:pt x="1330" y="129"/>
                  <a:pt x="1345" y="212"/>
                  <a:pt x="1360" y="227"/>
                </a:cubicBezTo>
                <a:cubicBezTo>
                  <a:pt x="1375" y="242"/>
                  <a:pt x="1390" y="234"/>
                  <a:pt x="1406" y="227"/>
                </a:cubicBezTo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44" name="Rectangle 12"/>
          <p:cNvSpPr>
            <a:spLocks noChangeArrowheads="1"/>
          </p:cNvSpPr>
          <p:nvPr/>
        </p:nvSpPr>
        <p:spPr bwMode="auto">
          <a:xfrm>
            <a:off x="6372225" y="2060575"/>
            <a:ext cx="1862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>
                <a:latin typeface="Times New Roman" pitchFamily="18" charset="0"/>
              </a:rPr>
              <a:t>x’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n</a:t>
            </a:r>
            <a:r>
              <a:rPr lang="en-US" altLang="zh-TW" sz="1800">
                <a:latin typeface="Times New Roman" pitchFamily="18" charset="0"/>
              </a:rPr>
              <a:t>)=</a:t>
            </a:r>
            <a:r>
              <a:rPr lang="en-US" altLang="zh-TW" sz="1800" i="1">
                <a:latin typeface="Times New Roman" pitchFamily="18" charset="0"/>
              </a:rPr>
              <a:t>x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n</a:t>
            </a:r>
            <a:r>
              <a:rPr lang="en-US" altLang="zh-TW" sz="1800">
                <a:latin typeface="Times New Roman" pitchFamily="18" charset="0"/>
              </a:rPr>
              <a:t>)-a</a:t>
            </a:r>
            <a:r>
              <a:rPr lang="en-US" altLang="zh-TW" sz="1800" i="1">
                <a:latin typeface="Times New Roman" pitchFamily="18" charset="0"/>
              </a:rPr>
              <a:t>x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n-1</a:t>
            </a:r>
            <a:r>
              <a:rPr lang="en-US" altLang="zh-TW" sz="1800">
                <a:latin typeface="Times New Roman" pitchFamily="18" charset="0"/>
              </a:rPr>
              <a:t>)</a:t>
            </a:r>
          </a:p>
        </p:txBody>
      </p:sp>
      <p:pic>
        <p:nvPicPr>
          <p:cNvPr id="146445" name="Picture 1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/>
          <a:stretch/>
        </p:blipFill>
        <p:spPr bwMode="auto">
          <a:xfrm>
            <a:off x="0" y="3378200"/>
            <a:ext cx="4515684" cy="3479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77072"/>
            <a:ext cx="4526289" cy="180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pre-emphasis? 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5363"/>
            <a:ext cx="8897938" cy="4089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Reason :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Voiced sections of the speech signal naturally have a negative spectral slope (attenuation) of approximately 20 dB per decade due to the physiological characteristics of the speech production system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High frequency formants have small amplitude with respect to low frequency formants. A pre-emphasis of high frequencies is therefore helpful to obtain similar amplitude for all formants</a:t>
            </a:r>
          </a:p>
          <a:p>
            <a:pPr lvl="1" eaLnBrk="1" hangingPunct="1"/>
            <a:endParaRPr lang="en-US" altLang="zh-TW" sz="2400" dirty="0" smtClean="0">
              <a:latin typeface="Times New Roman" pitchFamily="18" charset="0"/>
            </a:endParaRPr>
          </a:p>
          <a:p>
            <a:pPr eaLnBrk="1" hangingPunct="1"/>
            <a:endParaRPr lang="en-US" altLang="zh-TW" sz="2200" dirty="0" smtClean="0">
              <a:latin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Why Windowing? 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425" y="976313"/>
            <a:ext cx="8782050" cy="5726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Why dividing the speech signal into successive and overlapping frames?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Voice signals change their characteristics from time to time. The characteristics remain unchanged only in short </a:t>
            </a:r>
            <a:r>
              <a:rPr lang="en-US" altLang="zh-TW" sz="2400" dirty="0" smtClean="0">
                <a:solidFill>
                  <a:schemeClr val="tx2"/>
                </a:solidFill>
                <a:latin typeface="Times New Roman" pitchFamily="18" charset="0"/>
              </a:rPr>
              <a:t>time intervals (short-time stationary, short-time Fourier transform)</a:t>
            </a:r>
          </a:p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Frames</a:t>
            </a:r>
          </a:p>
          <a:p>
            <a:pPr lvl="1" eaLnBrk="1" hangingPunct="1"/>
            <a:r>
              <a:rPr lang="en-US" altLang="zh-TW" sz="2200" b="1" dirty="0" smtClean="0">
                <a:latin typeface="Times New Roman" pitchFamily="18" charset="0"/>
              </a:rPr>
              <a:t>Frame Length</a:t>
            </a:r>
            <a:r>
              <a:rPr lang="en-US" altLang="zh-TW" sz="2200" dirty="0" smtClean="0">
                <a:latin typeface="Times New Roman" pitchFamily="18" charset="0"/>
              </a:rPr>
              <a:t> </a:t>
            </a:r>
            <a:r>
              <a:rPr lang="en-US" altLang="zh-TW" sz="2200" b="1" dirty="0" smtClean="0">
                <a:latin typeface="Times New Roman" pitchFamily="18" charset="0"/>
              </a:rPr>
              <a:t>: </a:t>
            </a:r>
            <a:r>
              <a:rPr lang="en-US" altLang="zh-TW" sz="2200" dirty="0" smtClean="0">
                <a:latin typeface="Times New Roman" pitchFamily="18" charset="0"/>
              </a:rPr>
              <a:t>the length of time over which a set of parameters can be obtained and is valid. Frame length ranges between </a:t>
            </a:r>
            <a:r>
              <a:rPr lang="en-US" altLang="zh-TW" sz="2200" b="1" dirty="0" smtClean="0">
                <a:latin typeface="Times New Roman" pitchFamily="18" charset="0"/>
              </a:rPr>
              <a:t>20 ~ 10</a:t>
            </a:r>
            <a:r>
              <a:rPr lang="en-US" altLang="zh-TW" sz="2200" dirty="0" smtClean="0">
                <a:latin typeface="Times New Roman" pitchFamily="18" charset="0"/>
              </a:rPr>
              <a:t> </a:t>
            </a:r>
            <a:r>
              <a:rPr lang="en-US" altLang="zh-TW" sz="2200" dirty="0" err="1" smtClean="0">
                <a:latin typeface="Times New Roman" pitchFamily="18" charset="0"/>
              </a:rPr>
              <a:t>ms</a:t>
            </a:r>
            <a:endParaRPr lang="en-US" altLang="zh-TW" sz="2200" b="1" dirty="0" smtClean="0">
              <a:latin typeface="Times New Roman" pitchFamily="18" charset="0"/>
            </a:endParaRPr>
          </a:p>
          <a:p>
            <a:pPr lvl="1" eaLnBrk="1" hangingPunct="1"/>
            <a:r>
              <a:rPr lang="en-US" altLang="zh-TW" sz="2200" b="1" dirty="0" smtClean="0">
                <a:latin typeface="Times New Roman" pitchFamily="18" charset="0"/>
              </a:rPr>
              <a:t>Frame Shift:</a:t>
            </a:r>
            <a:r>
              <a:rPr lang="en-US" altLang="zh-TW" sz="2200" dirty="0" smtClean="0">
                <a:latin typeface="Times New Roman" pitchFamily="18" charset="0"/>
              </a:rPr>
              <a:t> the length of time between successive parameter calculations</a:t>
            </a:r>
            <a:endParaRPr lang="en-US" altLang="zh-TW" sz="2200" b="1" dirty="0" smtClean="0">
              <a:latin typeface="Times New Roman" pitchFamily="18" charset="0"/>
            </a:endParaRPr>
          </a:p>
          <a:p>
            <a:pPr lvl="1" eaLnBrk="1" hangingPunct="1"/>
            <a:r>
              <a:rPr lang="en-US" altLang="zh-TW" sz="2200" b="1" dirty="0" smtClean="0">
                <a:latin typeface="Times New Roman" pitchFamily="18" charset="0"/>
              </a:rPr>
              <a:t>Frame Rate: </a:t>
            </a:r>
            <a:r>
              <a:rPr lang="en-US" altLang="zh-TW" sz="2200" dirty="0" smtClean="0">
                <a:latin typeface="Times New Roman" pitchFamily="18" charset="0"/>
              </a:rPr>
              <a:t>number of frames per second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Waveform plot of a sentence</a:t>
            </a:r>
          </a:p>
        </p:txBody>
      </p:sp>
      <p:pic>
        <p:nvPicPr>
          <p:cNvPr id="1505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4191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文字方塊 3"/>
          <p:cNvSpPr txBox="1">
            <a:spLocks noChangeArrowheads="1"/>
          </p:cNvSpPr>
          <p:nvPr/>
        </p:nvSpPr>
        <p:spPr bwMode="auto">
          <a:xfrm>
            <a:off x="2843213" y="1052513"/>
            <a:ext cx="360362" cy="360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700">
              <a:latin typeface="Arial" charset="0"/>
            </a:endParaRPr>
          </a:p>
        </p:txBody>
      </p:sp>
      <p:grpSp>
        <p:nvGrpSpPr>
          <p:cNvPr id="154627" name="群組 8"/>
          <p:cNvGrpSpPr>
            <a:grpSpLocks/>
          </p:cNvGrpSpPr>
          <p:nvPr/>
        </p:nvGrpSpPr>
        <p:grpSpPr bwMode="auto">
          <a:xfrm>
            <a:off x="900113" y="76200"/>
            <a:ext cx="6624637" cy="6737350"/>
            <a:chOff x="899592" y="76200"/>
            <a:chExt cx="6624389" cy="6737350"/>
          </a:xfrm>
        </p:grpSpPr>
        <p:pic>
          <p:nvPicPr>
            <p:cNvPr id="154629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813" y="76200"/>
              <a:ext cx="5761037" cy="67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630" name="文字方塊 2"/>
            <p:cNvSpPr txBox="1">
              <a:spLocks noChangeArrowheads="1"/>
            </p:cNvSpPr>
            <p:nvPr/>
          </p:nvSpPr>
          <p:spPr bwMode="auto">
            <a:xfrm>
              <a:off x="1547664" y="159023"/>
              <a:ext cx="1584176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Hamming</a:t>
              </a:r>
            </a:p>
          </p:txBody>
        </p:sp>
        <p:sp>
          <p:nvSpPr>
            <p:cNvPr id="154631" name="文字方塊 4"/>
            <p:cNvSpPr txBox="1">
              <a:spLocks noChangeArrowheads="1"/>
            </p:cNvSpPr>
            <p:nvPr/>
          </p:nvSpPr>
          <p:spPr bwMode="auto">
            <a:xfrm>
              <a:off x="899592" y="1023119"/>
              <a:ext cx="1944216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FF0000"/>
                  </a:solidFill>
                  <a:latin typeface="Arial" charset="0"/>
                </a:rPr>
                <a:t>Rectangular</a:t>
              </a:r>
              <a:endParaRPr lang="en-US" altLang="zh-TW" sz="240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154632" name="文字方塊 6"/>
            <p:cNvSpPr txBox="1">
              <a:spLocks noChangeArrowheads="1"/>
            </p:cNvSpPr>
            <p:nvPr/>
          </p:nvSpPr>
          <p:spPr bwMode="auto">
            <a:xfrm>
              <a:off x="6516216" y="1887215"/>
              <a:ext cx="79208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x[n]</a:t>
              </a:r>
            </a:p>
          </p:txBody>
        </p:sp>
        <p:sp>
          <p:nvSpPr>
            <p:cNvPr id="154633" name="文字方塊 7"/>
            <p:cNvSpPr txBox="1">
              <a:spLocks noChangeArrowheads="1"/>
            </p:cNvSpPr>
            <p:nvPr/>
          </p:nvSpPr>
          <p:spPr bwMode="auto">
            <a:xfrm>
              <a:off x="4644355" y="1484784"/>
              <a:ext cx="1655837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FF0000"/>
                  </a:solidFill>
                  <a:latin typeface="Arial" charset="0"/>
                </a:rPr>
                <a:t>x[n]w[n]</a:t>
              </a:r>
              <a:endParaRPr lang="en-US" altLang="zh-TW" sz="240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154634" name="文字方塊 9"/>
            <p:cNvSpPr txBox="1">
              <a:spLocks noChangeArrowheads="1"/>
            </p:cNvSpPr>
            <p:nvPr/>
          </p:nvSpPr>
          <p:spPr bwMode="auto">
            <a:xfrm>
              <a:off x="2483768" y="3903439"/>
              <a:ext cx="79208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     F</a:t>
              </a:r>
            </a:p>
          </p:txBody>
        </p:sp>
        <p:sp>
          <p:nvSpPr>
            <p:cNvPr id="154635" name="文字方塊 10"/>
            <p:cNvSpPr txBox="1">
              <a:spLocks noChangeArrowheads="1"/>
            </p:cNvSpPr>
            <p:nvPr/>
          </p:nvSpPr>
          <p:spPr bwMode="auto">
            <a:xfrm>
              <a:off x="5868144" y="4077072"/>
              <a:ext cx="1655837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FF0000"/>
                  </a:solidFill>
                  <a:latin typeface="Arial" charset="0"/>
                </a:rPr>
                <a:t>F</a:t>
              </a:r>
              <a:endParaRPr lang="en-US" altLang="zh-TW" sz="2400">
                <a:solidFill>
                  <a:srgbClr val="0070C0"/>
                </a:solidFill>
                <a:latin typeface="Arial" charset="0"/>
              </a:endParaRPr>
            </a:p>
          </p:txBody>
        </p:sp>
      </p:grpSp>
      <p:sp>
        <p:nvSpPr>
          <p:cNvPr id="154628" name="文字方塊 1"/>
          <p:cNvSpPr txBox="1">
            <a:spLocks noChangeArrowheads="1"/>
          </p:cNvSpPr>
          <p:nvPr/>
        </p:nvSpPr>
        <p:spPr bwMode="auto">
          <a:xfrm>
            <a:off x="2809875" y="1062038"/>
            <a:ext cx="576263" cy="354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700">
              <a:latin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Effect of Windowing (1)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5725" y="946150"/>
            <a:ext cx="8950325" cy="540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Windowing :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200" i="1" dirty="0" err="1" smtClean="0">
                <a:latin typeface="Times New Roman" pitchFamily="18" charset="0"/>
              </a:rPr>
              <a:t>x</a:t>
            </a:r>
            <a:r>
              <a:rPr lang="en-US" altLang="zh-TW" sz="2200" i="1" baseline="-25000" dirty="0" err="1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</a:rPr>
              <a:t>)=</a:t>
            </a:r>
            <a:r>
              <a:rPr lang="en-US" altLang="zh-TW" sz="2200" i="1" dirty="0" smtClean="0">
                <a:latin typeface="Times New Roman" pitchFamily="18" charset="0"/>
              </a:rPr>
              <a:t>w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•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x’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), </a:t>
            </a:r>
            <a:r>
              <a:rPr lang="en-US" altLang="zh-TW" sz="2200" i="1" dirty="0" smtClean="0">
                <a:latin typeface="Times New Roman" pitchFamily="18" charset="0"/>
              </a:rPr>
              <a:t>w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</a:rPr>
              <a:t>): the shape of the window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</a:rPr>
              <a:t>    (product in time domain)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2000" i="1" dirty="0" err="1" smtClean="0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TW" sz="2000" i="1" baseline="-25000" dirty="0" err="1" smtClean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zh-TW" sz="2000" dirty="0" smtClean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)=</a:t>
            </a:r>
            <a:r>
              <a:rPr lang="en-US" altLang="zh-TW" sz="2000" i="1" dirty="0" smtClean="0">
                <a:solidFill>
                  <a:schemeClr val="tx2"/>
                </a:solidFill>
                <a:latin typeface="Times New Roman" pitchFamily="18" charset="0"/>
              </a:rPr>
              <a:t>W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zh-TW" sz="2000" dirty="0" smtClean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*</a:t>
            </a:r>
            <a:r>
              <a:rPr lang="en-US" altLang="zh-TW" sz="2000" i="1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X’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altLang="zh-TW" sz="2000" dirty="0" smtClean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), *: convolution</a:t>
            </a: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   (convolution in frequency domain)</a:t>
            </a:r>
            <a:r>
              <a:rPr lang="en-US" altLang="zh-TW" sz="2000" dirty="0" smtClean="0">
                <a:latin typeface="Times New Roman" pitchFamily="18" charset="0"/>
              </a:rPr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Rectangular window (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w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)=1 for 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0 </a:t>
            </a:r>
            <a:r>
              <a:rPr lang="en-US" altLang="zh-TW" sz="2200" i="1" dirty="0" smtClean="0">
                <a:latin typeface="Times New Roman" pitchFamily="18" charset="0"/>
                <a:cs typeface="Times New Roman" pitchFamily="18" charset="0"/>
              </a:rPr>
              <a:t>≤ 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n </a:t>
            </a:r>
            <a:r>
              <a:rPr lang="en-US" altLang="zh-TW" sz="2200" i="1" dirty="0" smtClean="0">
                <a:latin typeface="Times New Roman" pitchFamily="18" charset="0"/>
                <a:cs typeface="Times New Roman" pitchFamily="18" charset="0"/>
              </a:rPr>
              <a:t>≤ L-1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):</a:t>
            </a:r>
            <a:r>
              <a:rPr lang="en-US" altLang="zh-TW" sz="2100" dirty="0" smtClean="0">
                <a:latin typeface="Times New Roman" pitchFamily="18" charset="0"/>
                <a:cs typeface="Arial" charset="0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simply extract a segment of the signal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whose frequency response has high side lobes</a:t>
            </a:r>
            <a:endParaRPr lang="en-US" altLang="zh-TW" sz="2000" i="1" dirty="0" smtClean="0">
              <a:latin typeface="Times New Roman" pitchFamily="18" charset="0"/>
              <a:cs typeface="Arial" charset="0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Main lobe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 : spreads out </a:t>
            </a:r>
            <a:r>
              <a:rPr lang="en-US" altLang="zh-TW" sz="2200" dirty="0">
                <a:latin typeface="Times New Roman" pitchFamily="18" charset="0"/>
                <a:cs typeface="Arial" charset="0"/>
              </a:rPr>
              <a:t>the narrow band 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power </a:t>
            </a:r>
          </a:p>
          <a:p>
            <a:pPr marL="741600" lvl="1" indent="0" eaLnBrk="1" hangingPunct="1">
              <a:spcBef>
                <a:spcPct val="0"/>
              </a:spcBef>
              <a:buNone/>
            </a:pP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of </a:t>
            </a:r>
            <a:r>
              <a:rPr lang="en-US" altLang="zh-TW" sz="2200" dirty="0">
                <a:latin typeface="Times New Roman" pitchFamily="18" charset="0"/>
                <a:cs typeface="Arial" charset="0"/>
              </a:rPr>
              <a:t>the 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signal (that around the formant </a:t>
            </a:r>
          </a:p>
          <a:p>
            <a:pPr marL="741600" lvl="1" indent="0" eaLnBrk="1" hangingPunct="1">
              <a:spcBef>
                <a:spcPct val="0"/>
              </a:spcBef>
              <a:buNone/>
            </a:pP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frequency) in </a:t>
            </a:r>
            <a:r>
              <a:rPr lang="en-US" altLang="zh-TW" sz="2200" dirty="0">
                <a:latin typeface="Times New Roman" pitchFamily="18" charset="0"/>
                <a:cs typeface="Arial" charset="0"/>
              </a:rPr>
              <a:t>a wider frequency 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range, </a:t>
            </a:r>
            <a:br>
              <a:rPr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and thus reduces the local frequency </a:t>
            </a:r>
            <a:br>
              <a:rPr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resolution in formant allocation</a:t>
            </a:r>
            <a:endParaRPr lang="en-US" altLang="zh-TW" sz="2200" i="1" dirty="0" smtClean="0">
              <a:latin typeface="Times New Roman" pitchFamily="18" charset="0"/>
              <a:cs typeface="Arial" charset="0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Side lobe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  : swap energy from different </a:t>
            </a:r>
            <a:br>
              <a:rPr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and distant frequencies</a:t>
            </a:r>
          </a:p>
        </p:txBody>
      </p:sp>
      <p:pic>
        <p:nvPicPr>
          <p:cNvPr id="151556" name="Picture 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4143375"/>
            <a:ext cx="3124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1557" name="Text Box 8"/>
          <p:cNvSpPr txBox="1">
            <a:spLocks noChangeArrowheads="1"/>
          </p:cNvSpPr>
          <p:nvPr/>
        </p:nvSpPr>
        <p:spPr bwMode="auto">
          <a:xfrm>
            <a:off x="5908675" y="4349750"/>
            <a:ext cx="273050" cy="1604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TW" sz="1800"/>
          </a:p>
          <a:p>
            <a:pPr eaLnBrk="1" hangingPunct="1">
              <a:spcBef>
                <a:spcPct val="50000"/>
              </a:spcBef>
            </a:pPr>
            <a:endParaRPr lang="en-US" altLang="zh-TW" sz="1800"/>
          </a:p>
          <a:p>
            <a:pPr eaLnBrk="1" hangingPunct="1">
              <a:spcBef>
                <a:spcPct val="50000"/>
              </a:spcBef>
            </a:pPr>
            <a:endParaRPr lang="en-US" altLang="zh-TW" sz="1800"/>
          </a:p>
          <a:p>
            <a:pPr eaLnBrk="1" hangingPunct="1">
              <a:spcBef>
                <a:spcPct val="50000"/>
              </a:spcBef>
            </a:pPr>
            <a:endParaRPr lang="en-US" altLang="zh-TW" sz="1800"/>
          </a:p>
        </p:txBody>
      </p:sp>
      <p:sp>
        <p:nvSpPr>
          <p:cNvPr id="151558" name="Text Box 9"/>
          <p:cNvSpPr txBox="1">
            <a:spLocks noChangeArrowheads="1"/>
          </p:cNvSpPr>
          <p:nvPr/>
        </p:nvSpPr>
        <p:spPr bwMode="auto">
          <a:xfrm>
            <a:off x="6773863" y="6235700"/>
            <a:ext cx="1439862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sp>
        <p:nvSpPr>
          <p:cNvPr id="151559" name="Text Box 10"/>
          <p:cNvSpPr txBox="1">
            <a:spLocks noChangeArrowheads="1"/>
          </p:cNvSpPr>
          <p:nvPr/>
        </p:nvSpPr>
        <p:spPr bwMode="auto">
          <a:xfrm>
            <a:off x="5219700" y="549275"/>
            <a:ext cx="504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graphicFrame>
        <p:nvGraphicFramePr>
          <p:cNvPr id="151560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7488238" y="6227763"/>
          <a:ext cx="282575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00" name="方程式" r:id="rId4" imgW="304404" imgH="177569" progId="Equation.3">
                  <p:embed/>
                </p:oleObj>
              </mc:Choice>
              <mc:Fallback>
                <p:oleObj name="方程式" r:id="rId4" imgW="304404" imgH="177569" progId="Equation.3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238" y="6227763"/>
                        <a:ext cx="282575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61" name="Line 15"/>
          <p:cNvSpPr>
            <a:spLocks noChangeShapeType="1"/>
          </p:cNvSpPr>
          <p:nvPr/>
        </p:nvSpPr>
        <p:spPr bwMode="auto">
          <a:xfrm flipV="1">
            <a:off x="6340475" y="4845050"/>
            <a:ext cx="0" cy="655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62" name="Line 16"/>
          <p:cNvSpPr>
            <a:spLocks noChangeShapeType="1"/>
          </p:cNvSpPr>
          <p:nvPr/>
        </p:nvSpPr>
        <p:spPr bwMode="auto">
          <a:xfrm flipV="1">
            <a:off x="7772400" y="6149975"/>
            <a:ext cx="4667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63" name="Line 17"/>
          <p:cNvSpPr>
            <a:spLocks noChangeShapeType="1"/>
          </p:cNvSpPr>
          <p:nvPr/>
        </p:nvSpPr>
        <p:spPr bwMode="auto">
          <a:xfrm flipV="1">
            <a:off x="8745538" y="5500688"/>
            <a:ext cx="0" cy="655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64" name="Text Box 18"/>
          <p:cNvSpPr txBox="1">
            <a:spLocks noChangeArrowheads="1"/>
          </p:cNvSpPr>
          <p:nvPr/>
        </p:nvSpPr>
        <p:spPr bwMode="auto">
          <a:xfrm>
            <a:off x="8142288" y="6221413"/>
            <a:ext cx="719137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sp>
        <p:nvSpPr>
          <p:cNvPr id="151565" name="Text Box 24"/>
          <p:cNvSpPr txBox="1">
            <a:spLocks noChangeArrowheads="1"/>
          </p:cNvSpPr>
          <p:nvPr/>
        </p:nvSpPr>
        <p:spPr bwMode="auto">
          <a:xfrm>
            <a:off x="8645525" y="60706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>
                <a:latin typeface="Times New Roman" pitchFamily="18" charset="0"/>
                <a:sym typeface="Symbol" pitchFamily="18" charset="2"/>
              </a:rPr>
              <a:t></a:t>
            </a:r>
            <a:r>
              <a:rPr lang="en-US" altLang="zh-TW" sz="1800"/>
              <a:t> </a:t>
            </a:r>
          </a:p>
        </p:txBody>
      </p:sp>
      <p:sp>
        <p:nvSpPr>
          <p:cNvPr id="151566" name="Text Box 25"/>
          <p:cNvSpPr txBox="1">
            <a:spLocks noChangeArrowheads="1"/>
          </p:cNvSpPr>
          <p:nvPr/>
        </p:nvSpPr>
        <p:spPr bwMode="auto">
          <a:xfrm>
            <a:off x="7421563" y="6437313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</a:t>
            </a:r>
          </a:p>
        </p:txBody>
      </p:sp>
      <p:sp>
        <p:nvSpPr>
          <p:cNvPr id="151567" name="Text Box 26"/>
          <p:cNvSpPr txBox="1">
            <a:spLocks noChangeArrowheads="1"/>
          </p:cNvSpPr>
          <p:nvPr/>
        </p:nvSpPr>
        <p:spPr bwMode="auto">
          <a:xfrm>
            <a:off x="5724525" y="6005513"/>
            <a:ext cx="473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(dB)</a:t>
            </a:r>
          </a:p>
        </p:txBody>
      </p:sp>
      <p:sp>
        <p:nvSpPr>
          <p:cNvPr id="151568" name="Text Box 27"/>
          <p:cNvSpPr txBox="1">
            <a:spLocks noChangeArrowheads="1"/>
          </p:cNvSpPr>
          <p:nvPr/>
        </p:nvSpPr>
        <p:spPr bwMode="auto">
          <a:xfrm>
            <a:off x="6657975" y="5170488"/>
            <a:ext cx="333375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grpSp>
        <p:nvGrpSpPr>
          <p:cNvPr id="151569" name="Group 35"/>
          <p:cNvGrpSpPr>
            <a:grpSpLocks/>
          </p:cNvGrpSpPr>
          <p:nvPr/>
        </p:nvGrpSpPr>
        <p:grpSpPr bwMode="auto">
          <a:xfrm>
            <a:off x="6851650" y="3917950"/>
            <a:ext cx="2089150" cy="777875"/>
            <a:chOff x="4381" y="2478"/>
            <a:chExt cx="1316" cy="490"/>
          </a:xfrm>
        </p:grpSpPr>
        <p:sp>
          <p:nvSpPr>
            <p:cNvPr id="151574" name="Text Box 13"/>
            <p:cNvSpPr txBox="1">
              <a:spLocks noChangeArrowheads="1"/>
            </p:cNvSpPr>
            <p:nvPr/>
          </p:nvSpPr>
          <p:spPr bwMode="auto">
            <a:xfrm>
              <a:off x="4468" y="2478"/>
              <a:ext cx="1229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1800"/>
            </a:p>
          </p:txBody>
        </p:sp>
        <p:sp>
          <p:nvSpPr>
            <p:cNvPr id="151575" name="Line 14"/>
            <p:cNvSpPr>
              <a:spLocks noChangeShapeType="1"/>
            </p:cNvSpPr>
            <p:nvPr/>
          </p:nvSpPr>
          <p:spPr bwMode="auto">
            <a:xfrm flipV="1">
              <a:off x="5272" y="2780"/>
              <a:ext cx="294" cy="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6" name="Oval 31"/>
            <p:cNvSpPr>
              <a:spLocks noChangeArrowheads="1"/>
            </p:cNvSpPr>
            <p:nvPr/>
          </p:nvSpPr>
          <p:spPr bwMode="auto">
            <a:xfrm rot="-1179320">
              <a:off x="4381" y="2802"/>
              <a:ext cx="269" cy="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51577" name="Text Box 32"/>
            <p:cNvSpPr txBox="1">
              <a:spLocks noChangeArrowheads="1"/>
            </p:cNvSpPr>
            <p:nvPr/>
          </p:nvSpPr>
          <p:spPr bwMode="auto">
            <a:xfrm>
              <a:off x="4410" y="2833"/>
              <a:ext cx="87" cy="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800"/>
            </a:p>
          </p:txBody>
        </p:sp>
      </p:grpSp>
      <p:sp>
        <p:nvSpPr>
          <p:cNvPr id="151570" name="Line 34"/>
          <p:cNvSpPr>
            <a:spLocks noChangeShapeType="1"/>
          </p:cNvSpPr>
          <p:nvPr/>
        </p:nvSpPr>
        <p:spPr bwMode="auto">
          <a:xfrm flipV="1">
            <a:off x="7493000" y="4637088"/>
            <a:ext cx="288925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71" name="Text Box 36"/>
          <p:cNvSpPr txBox="1">
            <a:spLocks noChangeArrowheads="1"/>
          </p:cNvSpPr>
          <p:nvPr/>
        </p:nvSpPr>
        <p:spPr bwMode="auto">
          <a:xfrm>
            <a:off x="7404100" y="4351338"/>
            <a:ext cx="1082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latin typeface="Times New Roman" pitchFamily="18" charset="0"/>
              </a:rPr>
              <a:t>Rectangular</a:t>
            </a:r>
          </a:p>
        </p:txBody>
      </p:sp>
      <p:sp>
        <p:nvSpPr>
          <p:cNvPr id="151572" name="Text Box 37"/>
          <p:cNvSpPr txBox="1">
            <a:spLocks noChangeArrowheads="1"/>
          </p:cNvSpPr>
          <p:nvPr/>
        </p:nvSpPr>
        <p:spPr bwMode="auto">
          <a:xfrm>
            <a:off x="6413500" y="5772150"/>
            <a:ext cx="9509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latin typeface="Times New Roman" pitchFamily="18" charset="0"/>
              </a:rPr>
              <a:t>Hamming</a:t>
            </a:r>
          </a:p>
        </p:txBody>
      </p:sp>
      <p:sp>
        <p:nvSpPr>
          <p:cNvPr id="151573" name="Line 38"/>
          <p:cNvSpPr>
            <a:spLocks noChangeShapeType="1"/>
          </p:cNvSpPr>
          <p:nvPr/>
        </p:nvSpPr>
        <p:spPr bwMode="auto">
          <a:xfrm flipV="1">
            <a:off x="6754813" y="5564188"/>
            <a:ext cx="261937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660400" y="2124075"/>
            <a:ext cx="682625" cy="887413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-1148511">
            <a:off x="3557588" y="2120900"/>
            <a:ext cx="682625" cy="8890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-70887"/>
            <a:ext cx="9144000" cy="8617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b="1" dirty="0" err="1">
                <a:solidFill>
                  <a:schemeClr val="tx2"/>
                </a:solidFill>
                <a:latin typeface="Times New Roman" pitchFamily="18" charset="0"/>
              </a:rPr>
              <a:t>Input/Output</a:t>
            </a:r>
            <a:r>
              <a:rPr lang="en-US" altLang="zh-TW" sz="2800" b="1" dirty="0">
                <a:solidFill>
                  <a:schemeClr val="tx2"/>
                </a:solidFill>
                <a:latin typeface="Times New Roman" pitchFamily="18" charset="0"/>
              </a:rPr>
              <a:t> Relationship for Time/Frequency </a:t>
            </a:r>
            <a:r>
              <a:rPr lang="en-US" altLang="zh-TW" sz="2800" b="1" dirty="0" smtClean="0">
                <a:solidFill>
                  <a:schemeClr val="tx2"/>
                </a:solidFill>
                <a:latin typeface="Times New Roman" pitchFamily="18" charset="0"/>
              </a:rPr>
              <a:t>Domains </a:t>
            </a:r>
            <a:r>
              <a:rPr lang="en-US" altLang="zh-TW" sz="2200" b="1" dirty="0" smtClean="0">
                <a:solidFill>
                  <a:srgbClr val="FF0000"/>
                </a:solidFill>
                <a:latin typeface="Times New Roman" pitchFamily="18" charset="0"/>
              </a:rPr>
              <a:t>(P.10 of 7.0)</a:t>
            </a:r>
            <a:endParaRPr lang="en-US" altLang="zh-TW" sz="22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028825" y="1785938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1584325" y="2249488"/>
            <a:ext cx="433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1008063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3509963" y="2249488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2933700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4267200" y="1985963"/>
            <a:ext cx="449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323850" y="1985963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2386013" y="2771775"/>
            <a:ext cx="217487" cy="360363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2555875" y="2668588"/>
            <a:ext cx="38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1187624" y="467677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1187624" y="5540375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1403524" y="4652963"/>
            <a:ext cx="1371600" cy="492125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47490767"/>
              </p:ext>
            </p:extLst>
          </p:nvPr>
        </p:nvGraphicFramePr>
        <p:xfrm>
          <a:off x="2827512" y="5375275"/>
          <a:ext cx="4254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2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512" y="5375275"/>
                        <a:ext cx="4254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64163" y="4019550"/>
          <a:ext cx="1892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3" name="方程式" r:id="rId5" imgW="1155700" imgH="457200" progId="Equation.3">
                  <p:embed/>
                </p:oleObj>
              </mc:Choice>
              <mc:Fallback>
                <p:oleObj name="方程式" r:id="rId5" imgW="11557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019550"/>
                        <a:ext cx="18923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5292725" y="3008313"/>
            <a:ext cx="24161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5292725" y="4799013"/>
            <a:ext cx="251936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143250" y="2838450"/>
          <a:ext cx="5651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4" name="方程式" r:id="rId7" imgW="381000" imgH="457200" progId="Equation.3">
                  <p:embed/>
                </p:oleObj>
              </mc:Choice>
              <mc:Fallback>
                <p:oleObj name="方程式" r:id="rId7" imgW="3810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838450"/>
                        <a:ext cx="5651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3165475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5" name="方程式" r:id="rId9" imgW="279400" imgH="457200" progId="Equation.3">
                  <p:embed/>
                </p:oleObj>
              </mc:Choice>
              <mc:Fallback>
                <p:oleObj name="方程式" r:id="rId9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1116013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6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2259013" y="3305175"/>
          <a:ext cx="5857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7" name="方程式" r:id="rId13" imgW="355446" imgH="457002" progId="Equation.3">
                  <p:embed/>
                </p:oleObj>
              </mc:Choice>
              <mc:Fallback>
                <p:oleObj name="方程式" r:id="rId13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305175"/>
                        <a:ext cx="5857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1106488" y="2801938"/>
          <a:ext cx="5857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8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801938"/>
                        <a:ext cx="5857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2259013" y="1863725"/>
          <a:ext cx="4445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9" name="方程式" r:id="rId17" imgW="291973" imgH="482391" progId="Equation.3">
                  <p:embed/>
                </p:oleObj>
              </mc:Choice>
              <mc:Fallback>
                <p:oleObj name="方程式" r:id="rId17" imgW="29197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863725"/>
                        <a:ext cx="4445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b="0" i="1" smtClean="0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𝐺</m:t>
                    </m:r>
                    <m:r>
                      <a:rPr lang="en-US" altLang="zh-TW" sz="2000" b="0" i="1" smtClean="0">
                        <a:latin typeface="Cambria Math"/>
                      </a:rPr>
                      <m:t>(</m:t>
                    </m:r>
                    <m:r>
                      <a:rPr lang="zh-TW" altLang="en-US" sz="2000" b="0" i="1" smtClean="0">
                        <a:latin typeface="Cambria Math"/>
                      </a:rPr>
                      <m:t>𝜔</m:t>
                    </m:r>
                    <m:r>
                      <a:rPr lang="en-US" altLang="zh-TW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: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</a:p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phonemes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i="1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𝑈</m:t>
                    </m:r>
                    <m:r>
                      <a:rPr lang="en-US" altLang="zh-TW" sz="2000" i="1">
                        <a:latin typeface="Cambria Math"/>
                      </a:rPr>
                      <m:t>(</m:t>
                    </m:r>
                    <m:r>
                      <a:rPr lang="zh-TW" altLang="en-US" sz="2000" i="1">
                        <a:latin typeface="Cambria Math"/>
                      </a:rPr>
                      <m:t>𝜔</m:t>
                    </m:r>
                    <m:r>
                      <a:rPr lang="en-US" altLang="zh-TW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890512" y="1196752"/>
            <a:ext cx="1409680" cy="599095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/>
                <a:t>excitation</a:t>
              </a:r>
              <a:endParaRPr lang="zh-TW" altLang="en-US" sz="22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576412" y="1003599"/>
            <a:ext cx="1794068" cy="733548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structure</a:t>
              </a:r>
              <a:endParaRPr lang="zh-TW" altLang="en-US" sz="22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38479" y="1808388"/>
            <a:ext cx="3295650" cy="101917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文字方塊 1"/>
          <p:cNvSpPr txBox="1">
            <a:spLocks noChangeArrowheads="1"/>
          </p:cNvSpPr>
          <p:nvPr/>
        </p:nvSpPr>
        <p:spPr bwMode="auto">
          <a:xfrm>
            <a:off x="250825" y="423863"/>
            <a:ext cx="2413000" cy="554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000" b="1" u="sng" dirty="0">
                <a:latin typeface="Arial" charset="0"/>
              </a:rPr>
              <a:t>Windowing</a:t>
            </a:r>
            <a:endParaRPr lang="zh-TW" altLang="en-US" sz="3000" b="1" u="sng" dirty="0">
              <a:latin typeface="Arial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60094"/>
            <a:ext cx="7262622" cy="4341114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4067944" y="2544269"/>
            <a:ext cx="1772952" cy="1728192"/>
            <a:chOff x="4067944" y="3068960"/>
            <a:chExt cx="1772952" cy="1728192"/>
          </a:xfrm>
        </p:grpSpPr>
        <p:sp>
          <p:nvSpPr>
            <p:cNvPr id="9" name="文字方塊 8"/>
            <p:cNvSpPr txBox="1"/>
            <p:nvPr/>
          </p:nvSpPr>
          <p:spPr>
            <a:xfrm>
              <a:off x="4067944" y="4149080"/>
              <a:ext cx="1584176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main lobe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4932040" y="3068960"/>
              <a:ext cx="522900" cy="108012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5048808" y="4518272"/>
              <a:ext cx="792088" cy="27888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/>
          <p:cNvGrpSpPr/>
          <p:nvPr/>
        </p:nvGrpSpPr>
        <p:grpSpPr>
          <a:xfrm>
            <a:off x="7120056" y="2658799"/>
            <a:ext cx="1844432" cy="1334783"/>
            <a:chOff x="7120056" y="3183490"/>
            <a:chExt cx="1844432" cy="1334783"/>
          </a:xfrm>
        </p:grpSpPr>
        <p:sp>
          <p:nvSpPr>
            <p:cNvPr id="6" name="文字方塊 5"/>
            <p:cNvSpPr txBox="1"/>
            <p:nvPr/>
          </p:nvSpPr>
          <p:spPr>
            <a:xfrm>
              <a:off x="7380312" y="3636904"/>
              <a:ext cx="1584176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side lobes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7120056" y="3183490"/>
              <a:ext cx="504056" cy="42293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V="1">
              <a:off x="7308304" y="3969600"/>
              <a:ext cx="360040" cy="54867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0" y="4149080"/>
            <a:ext cx="542237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lvl="1" eaLnBrk="1" hangingPunct="1">
              <a:spcBef>
                <a:spcPct val="0"/>
              </a:spcBef>
            </a:pPr>
            <a:r>
              <a:rPr kumimoji="0" lang="en-US" altLang="zh-TW" sz="2200" i="1" dirty="0" smtClean="0">
                <a:latin typeface="Times New Roman" pitchFamily="18" charset="0"/>
                <a:cs typeface="Arial" charset="0"/>
              </a:rPr>
              <a:t>Main lobe</a:t>
            </a:r>
            <a:r>
              <a:rPr kumimoji="0" lang="en-US" altLang="zh-TW" sz="2200" dirty="0" smtClean="0">
                <a:latin typeface="Times New Roman" pitchFamily="18" charset="0"/>
                <a:cs typeface="Arial" charset="0"/>
              </a:rPr>
              <a:t> : spreads out the narrow band power of the signal (that around the formant frequency) in a wider frequency range, and thus reduces the local frequency resolution in formant allocation</a:t>
            </a:r>
            <a:endParaRPr kumimoji="0" lang="en-US" altLang="zh-TW" sz="2200" i="1" dirty="0" smtClean="0">
              <a:latin typeface="Times New Roman" pitchFamily="18" charset="0"/>
              <a:cs typeface="Arial" charset="0"/>
            </a:endParaRPr>
          </a:p>
          <a:p>
            <a:pPr marL="360000" lvl="1" eaLnBrk="1" hangingPunct="1">
              <a:spcBef>
                <a:spcPct val="0"/>
              </a:spcBef>
            </a:pPr>
            <a:r>
              <a:rPr kumimoji="0" lang="en-US" altLang="zh-TW" sz="2200" i="1" dirty="0" smtClean="0">
                <a:latin typeface="Times New Roman" pitchFamily="18" charset="0"/>
                <a:cs typeface="Arial" charset="0"/>
              </a:rPr>
              <a:t>Side lobe</a:t>
            </a:r>
            <a:r>
              <a:rPr kumimoji="0" lang="en-US" altLang="zh-TW" sz="2200" dirty="0" smtClean="0">
                <a:latin typeface="Times New Roman" pitchFamily="18" charset="0"/>
                <a:cs typeface="Arial" charset="0"/>
              </a:rPr>
              <a:t>  : swap energy from different </a:t>
            </a:r>
            <a:br>
              <a:rPr kumimoji="0"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kumimoji="0" lang="en-US" altLang="zh-TW" sz="2200" dirty="0" smtClean="0">
                <a:latin typeface="Times New Roman" pitchFamily="18" charset="0"/>
                <a:cs typeface="Arial" charset="0"/>
              </a:rPr>
              <a:t>and distant frequencies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Effect of Windowing (2)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313" y="974725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Windowing (Cont.):</a:t>
            </a:r>
          </a:p>
          <a:p>
            <a:pPr lvl="1" eaLnBrk="1" hangingPunct="1"/>
            <a:r>
              <a:rPr lang="en-US" altLang="zh-TW" sz="2400" dirty="0" smtClean="0">
                <a:latin typeface="Times New Roman" pitchFamily="18" charset="0"/>
              </a:rPr>
              <a:t> </a:t>
            </a:r>
            <a:r>
              <a:rPr lang="en-US" altLang="zh-TW" sz="2200" dirty="0" smtClean="0">
                <a:latin typeface="Times New Roman" pitchFamily="18" charset="0"/>
              </a:rPr>
              <a:t>For a designed window, we wish that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 main lobe is as narrow as possible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 side lobe is as low as possible</a:t>
            </a:r>
          </a:p>
          <a:p>
            <a:pPr lvl="3" eaLnBrk="1" hangingPunct="1">
              <a:buClr>
                <a:schemeClr val="tx1"/>
              </a:buClr>
              <a:buFontTx/>
              <a:buChar char="•"/>
            </a:pPr>
            <a:r>
              <a:rPr lang="en-US" altLang="zh-TW" sz="1800" dirty="0" smtClean="0">
                <a:latin typeface="Times New Roman" pitchFamily="18" charset="0"/>
              </a:rPr>
              <a:t>However, it is impossible to achieve both simultaneously. Some trade-off is needed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The most widely used window shape is the Hamming window </a:t>
            </a:r>
          </a:p>
        </p:txBody>
      </p:sp>
      <p:graphicFrame>
        <p:nvGraphicFramePr>
          <p:cNvPr id="155652" name="Object 4"/>
          <p:cNvGraphicFramePr>
            <a:graphicFrameLocks noChangeAspect="1"/>
          </p:cNvGraphicFramePr>
          <p:nvPr/>
        </p:nvGraphicFramePr>
        <p:xfrm>
          <a:off x="1863725" y="3930650"/>
          <a:ext cx="4960938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1" name="方程式" r:id="rId3" imgW="2997200" imgH="635000" progId="Equation.3">
                  <p:embed/>
                </p:oleObj>
              </mc:Choice>
              <mc:Fallback>
                <p:oleObj name="方程式" r:id="rId3" imgW="2997200" imgH="635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3930650"/>
                        <a:ext cx="4960938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Speech Production and Source Model</a:t>
            </a:r>
          </a:p>
        </p:txBody>
      </p:sp>
      <p:graphicFrame>
        <p:nvGraphicFramePr>
          <p:cNvPr id="126979" name="Object 16"/>
          <p:cNvGraphicFramePr>
            <a:graphicFrameLocks noGrp="1" noChangeAspect="1"/>
          </p:cNvGraphicFramePr>
          <p:nvPr>
            <p:ph sz="half" idx="1"/>
          </p:nvPr>
        </p:nvGraphicFramePr>
        <p:xfrm>
          <a:off x="5937250" y="1557338"/>
          <a:ext cx="4429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28" name="方程式" r:id="rId3" imgW="266353" imgH="215619" progId="Equation.3">
                  <p:embed/>
                </p:oleObj>
              </mc:Choice>
              <mc:Fallback>
                <p:oleObj name="方程式" r:id="rId3" imgW="266353" imgH="215619" progId="Equation.3">
                  <p:embed/>
                  <p:pic>
                    <p:nvPicPr>
                      <p:cNvPr id="0" name="Object 1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0" y="1557338"/>
                        <a:ext cx="4429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Text Box 3"/>
          <p:cNvSpPr txBox="1">
            <a:spLocks noChangeArrowheads="1"/>
          </p:cNvSpPr>
          <p:nvPr/>
        </p:nvSpPr>
        <p:spPr bwMode="auto">
          <a:xfrm>
            <a:off x="88900" y="1042988"/>
            <a:ext cx="36195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>
                <a:solidFill>
                  <a:schemeClr val="accent2"/>
                </a:solidFill>
                <a:latin typeface="Times New Roman" pitchFamily="18" charset="0"/>
              </a:rPr>
              <a:t> Human vocal  mechanism</a:t>
            </a:r>
          </a:p>
        </p:txBody>
      </p:sp>
      <p:sp>
        <p:nvSpPr>
          <p:cNvPr id="126981" name="Text Box 4"/>
          <p:cNvSpPr txBox="1">
            <a:spLocks noChangeArrowheads="1"/>
          </p:cNvSpPr>
          <p:nvPr/>
        </p:nvSpPr>
        <p:spPr bwMode="auto">
          <a:xfrm>
            <a:off x="4572000" y="1046163"/>
            <a:ext cx="31686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 dirty="0">
                <a:solidFill>
                  <a:schemeClr val="accent2"/>
                </a:solidFill>
                <a:latin typeface="Times New Roman" pitchFamily="18" charset="0"/>
              </a:rPr>
              <a:t>Speech Source Model</a:t>
            </a:r>
          </a:p>
        </p:txBody>
      </p:sp>
      <p:grpSp>
        <p:nvGrpSpPr>
          <p:cNvPr id="126982" name="Group 5"/>
          <p:cNvGrpSpPr>
            <a:grpSpLocks noChangeAspect="1"/>
          </p:cNvGrpSpPr>
          <p:nvPr/>
        </p:nvGrpSpPr>
        <p:grpSpPr bwMode="auto">
          <a:xfrm>
            <a:off x="323850" y="1700213"/>
            <a:ext cx="3921125" cy="4070350"/>
            <a:chOff x="272" y="1093"/>
            <a:chExt cx="2539" cy="2304"/>
          </a:xfrm>
        </p:grpSpPr>
        <p:pic>
          <p:nvPicPr>
            <p:cNvPr id="12699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93"/>
              <a:ext cx="2449" cy="2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993" name="Text Box 7"/>
            <p:cNvSpPr txBox="1">
              <a:spLocks noChangeArrowheads="1"/>
            </p:cNvSpPr>
            <p:nvPr/>
          </p:nvSpPr>
          <p:spPr bwMode="auto">
            <a:xfrm>
              <a:off x="272" y="3169"/>
              <a:ext cx="2539" cy="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1800"/>
            </a:p>
          </p:txBody>
        </p:sp>
      </p:grpSp>
      <p:sp>
        <p:nvSpPr>
          <p:cNvPr id="126983" name="Rectangle 8"/>
          <p:cNvSpPr>
            <a:spLocks noChangeArrowheads="1"/>
          </p:cNvSpPr>
          <p:nvPr/>
        </p:nvSpPr>
        <p:spPr bwMode="auto">
          <a:xfrm>
            <a:off x="4859338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26984" name="Rectangle 9"/>
          <p:cNvSpPr>
            <a:spLocks noChangeArrowheads="1"/>
          </p:cNvSpPr>
          <p:nvPr/>
        </p:nvSpPr>
        <p:spPr bwMode="auto">
          <a:xfrm>
            <a:off x="6443663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Vocal</a:t>
            </a:r>
          </a:p>
          <a:p>
            <a:pPr algn="ctr" eaLnBrk="1" hangingPunct="1"/>
            <a:r>
              <a:rPr lang="en-US" altLang="zh-TW" dirty="0"/>
              <a:t>tract</a:t>
            </a:r>
          </a:p>
        </p:txBody>
      </p:sp>
      <p:sp>
        <p:nvSpPr>
          <p:cNvPr id="126985" name="Line 11"/>
          <p:cNvSpPr>
            <a:spLocks noChangeShapeType="1"/>
          </p:cNvSpPr>
          <p:nvPr/>
        </p:nvSpPr>
        <p:spPr bwMode="auto">
          <a:xfrm>
            <a:off x="5867400" y="2133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6" name="Line 12"/>
          <p:cNvSpPr>
            <a:spLocks noChangeShapeType="1"/>
          </p:cNvSpPr>
          <p:nvPr/>
        </p:nvSpPr>
        <p:spPr bwMode="auto">
          <a:xfrm>
            <a:off x="5903913" y="2133600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7" name="Line 13"/>
          <p:cNvSpPr>
            <a:spLocks noChangeShapeType="1"/>
          </p:cNvSpPr>
          <p:nvPr/>
        </p:nvSpPr>
        <p:spPr bwMode="auto">
          <a:xfrm>
            <a:off x="7451725" y="213360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26988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24750" y="1554163"/>
          <a:ext cx="4460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29" name="方程式" r:id="rId6" imgW="266353" imgH="215619" progId="Equation.3">
                  <p:embed/>
                </p:oleObj>
              </mc:Choice>
              <mc:Fallback>
                <p:oleObj name="方程式" r:id="rId6" imgW="266353" imgH="215619" progId="Equation.3">
                  <p:embed/>
                  <p:pic>
                    <p:nvPicPr>
                      <p:cNvPr id="0" name="Object 1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554163"/>
                        <a:ext cx="44608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89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3128963"/>
            <a:ext cx="456565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90" name="文字方塊 15"/>
          <p:cNvSpPr txBox="1">
            <a:spLocks noChangeArrowheads="1"/>
          </p:cNvSpPr>
          <p:nvPr/>
        </p:nvSpPr>
        <p:spPr bwMode="auto">
          <a:xfrm>
            <a:off x="4067175" y="5208588"/>
            <a:ext cx="936625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u(t)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26991" name="文字方塊 16"/>
          <p:cNvSpPr txBox="1">
            <a:spLocks noChangeArrowheads="1"/>
          </p:cNvSpPr>
          <p:nvPr/>
        </p:nvSpPr>
        <p:spPr bwMode="auto">
          <a:xfrm>
            <a:off x="8027988" y="3284538"/>
            <a:ext cx="936625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x(t)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656362" y="2636912"/>
            <a:ext cx="1147886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lang="en-US" altLang="zh-TW" dirty="0"/>
              <a:t>excitation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6150065" y="2348912"/>
            <a:ext cx="0" cy="28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DFT and Mel-filter-bank Processing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" y="981075"/>
            <a:ext cx="8953500" cy="5543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For each frame of signal (</a:t>
            </a:r>
            <a:r>
              <a:rPr lang="en-US" altLang="zh-TW" sz="2400" b="1" i="1" smtClean="0">
                <a:latin typeface="Times New Roman" pitchFamily="18" charset="0"/>
              </a:rPr>
              <a:t>L</a:t>
            </a:r>
            <a:r>
              <a:rPr lang="en-US" altLang="zh-TW" sz="2400" b="1" smtClean="0">
                <a:latin typeface="Times New Roman" pitchFamily="18" charset="0"/>
              </a:rPr>
              <a:t> points, e.g., L=512),</a:t>
            </a:r>
            <a:r>
              <a:rPr lang="en-US" altLang="zh-TW" sz="2400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Discrete Fourier Transform (DFT) is first performed to obtain its spectrum (</a:t>
            </a:r>
            <a:r>
              <a:rPr lang="en-US" altLang="zh-TW" sz="2200" i="1" smtClean="0">
                <a:latin typeface="Times New Roman" pitchFamily="18" charset="0"/>
              </a:rPr>
              <a:t>L</a:t>
            </a:r>
            <a:r>
              <a:rPr lang="en-US" altLang="zh-TW" sz="2200" smtClean="0">
                <a:latin typeface="Times New Roman" pitchFamily="18" charset="0"/>
              </a:rPr>
              <a:t> points, for example </a:t>
            </a:r>
            <a:r>
              <a:rPr lang="en-US" altLang="zh-TW" sz="2200" i="1" smtClean="0">
                <a:latin typeface="Times New Roman" pitchFamily="18" charset="0"/>
              </a:rPr>
              <a:t>L</a:t>
            </a:r>
            <a:r>
              <a:rPr lang="en-US" altLang="zh-TW" sz="2200" smtClean="0">
                <a:latin typeface="Times New Roman" pitchFamily="18" charset="0"/>
              </a:rPr>
              <a:t>=512)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bank of filters based on Mel scale is then applied, and  each filter output is the sum of its filtered spectral components (</a:t>
            </a:r>
            <a:r>
              <a:rPr lang="en-US" altLang="zh-TW" sz="2200" i="1" smtClean="0">
                <a:latin typeface="Times New Roman" pitchFamily="18" charset="0"/>
              </a:rPr>
              <a:t>M</a:t>
            </a:r>
            <a:r>
              <a:rPr lang="en-US" altLang="zh-TW" sz="2200" smtClean="0">
                <a:latin typeface="Times New Roman" pitchFamily="18" charset="0"/>
              </a:rPr>
              <a:t> filters, and thus </a:t>
            </a:r>
            <a:r>
              <a:rPr lang="en-US" altLang="zh-TW" sz="2200" i="1" smtClean="0">
                <a:latin typeface="Times New Roman" pitchFamily="18" charset="0"/>
              </a:rPr>
              <a:t>M</a:t>
            </a:r>
            <a:r>
              <a:rPr lang="en-US" altLang="zh-TW" sz="2200" smtClean="0">
                <a:latin typeface="Times New Roman" pitchFamily="18" charset="0"/>
              </a:rPr>
              <a:t> outputs, for example </a:t>
            </a:r>
            <a:r>
              <a:rPr lang="en-US" altLang="zh-TW" sz="2200" i="1" smtClean="0">
                <a:latin typeface="Times New Roman" pitchFamily="18" charset="0"/>
              </a:rPr>
              <a:t>M</a:t>
            </a:r>
            <a:r>
              <a:rPr lang="en-US" altLang="zh-TW" sz="2200" smtClean="0">
                <a:latin typeface="Times New Roman" pitchFamily="18" charset="0"/>
              </a:rPr>
              <a:t>=24)</a:t>
            </a:r>
          </a:p>
        </p:txBody>
      </p:sp>
      <p:grpSp>
        <p:nvGrpSpPr>
          <p:cNvPr id="156676" name="Group 73"/>
          <p:cNvGrpSpPr>
            <a:grpSpLocks/>
          </p:cNvGrpSpPr>
          <p:nvPr/>
        </p:nvGrpSpPr>
        <p:grpSpPr bwMode="auto">
          <a:xfrm>
            <a:off x="107950" y="3284538"/>
            <a:ext cx="8672513" cy="3433762"/>
            <a:chOff x="68" y="2069"/>
            <a:chExt cx="5463" cy="2163"/>
          </a:xfrm>
        </p:grpSpPr>
        <p:grpSp>
          <p:nvGrpSpPr>
            <p:cNvPr id="156681" name="Group 5"/>
            <p:cNvGrpSpPr>
              <a:grpSpLocks/>
            </p:cNvGrpSpPr>
            <p:nvPr/>
          </p:nvGrpSpPr>
          <p:grpSpPr bwMode="auto">
            <a:xfrm>
              <a:off x="126" y="2741"/>
              <a:ext cx="862" cy="279"/>
              <a:chOff x="975" y="3270"/>
              <a:chExt cx="1043" cy="320"/>
            </a:xfrm>
          </p:grpSpPr>
          <p:sp>
            <p:nvSpPr>
              <p:cNvPr id="156745" name="Line 6"/>
              <p:cNvSpPr>
                <a:spLocks noChangeShapeType="1"/>
              </p:cNvSpPr>
              <p:nvPr/>
            </p:nvSpPr>
            <p:spPr bwMode="auto">
              <a:xfrm>
                <a:off x="975" y="3439"/>
                <a:ext cx="10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6" name="Freeform 7"/>
              <p:cNvSpPr>
                <a:spLocks/>
              </p:cNvSpPr>
              <p:nvPr/>
            </p:nvSpPr>
            <p:spPr bwMode="auto">
              <a:xfrm>
                <a:off x="1060" y="3270"/>
                <a:ext cx="873" cy="320"/>
              </a:xfrm>
              <a:custGeom>
                <a:avLst/>
                <a:gdLst>
                  <a:gd name="T0" fmla="*/ 0 w 873"/>
                  <a:gd name="T1" fmla="*/ 169 h 320"/>
                  <a:gd name="T2" fmla="*/ 28 w 873"/>
                  <a:gd name="T3" fmla="*/ 32 h 320"/>
                  <a:gd name="T4" fmla="*/ 57 w 873"/>
                  <a:gd name="T5" fmla="*/ 305 h 320"/>
                  <a:gd name="T6" fmla="*/ 84 w 873"/>
                  <a:gd name="T7" fmla="*/ 123 h 320"/>
                  <a:gd name="T8" fmla="*/ 84 w 873"/>
                  <a:gd name="T9" fmla="*/ 214 h 320"/>
                  <a:gd name="T10" fmla="*/ 112 w 873"/>
                  <a:gd name="T11" fmla="*/ 32 h 320"/>
                  <a:gd name="T12" fmla="*/ 141 w 873"/>
                  <a:gd name="T13" fmla="*/ 259 h 320"/>
                  <a:gd name="T14" fmla="*/ 141 w 873"/>
                  <a:gd name="T15" fmla="*/ 214 h 320"/>
                  <a:gd name="T16" fmla="*/ 141 w 873"/>
                  <a:gd name="T17" fmla="*/ 32 h 320"/>
                  <a:gd name="T18" fmla="*/ 169 w 873"/>
                  <a:gd name="T19" fmla="*/ 259 h 320"/>
                  <a:gd name="T20" fmla="*/ 169 w 873"/>
                  <a:gd name="T21" fmla="*/ 214 h 320"/>
                  <a:gd name="T22" fmla="*/ 197 w 873"/>
                  <a:gd name="T23" fmla="*/ 123 h 320"/>
                  <a:gd name="T24" fmla="*/ 197 w 873"/>
                  <a:gd name="T25" fmla="*/ 259 h 320"/>
                  <a:gd name="T26" fmla="*/ 254 w 873"/>
                  <a:gd name="T27" fmla="*/ 9 h 320"/>
                  <a:gd name="T28" fmla="*/ 277 w 873"/>
                  <a:gd name="T29" fmla="*/ 312 h 320"/>
                  <a:gd name="T30" fmla="*/ 350 w 873"/>
                  <a:gd name="T31" fmla="*/ 60 h 320"/>
                  <a:gd name="T32" fmla="*/ 338 w 873"/>
                  <a:gd name="T33" fmla="*/ 259 h 320"/>
                  <a:gd name="T34" fmla="*/ 439 w 873"/>
                  <a:gd name="T35" fmla="*/ 83 h 320"/>
                  <a:gd name="T36" fmla="*/ 479 w 873"/>
                  <a:gd name="T37" fmla="*/ 214 h 320"/>
                  <a:gd name="T38" fmla="*/ 491 w 873"/>
                  <a:gd name="T39" fmla="*/ 83 h 320"/>
                  <a:gd name="T40" fmla="*/ 535 w 873"/>
                  <a:gd name="T41" fmla="*/ 259 h 320"/>
                  <a:gd name="T42" fmla="*/ 587 w 873"/>
                  <a:gd name="T43" fmla="*/ 90 h 320"/>
                  <a:gd name="T44" fmla="*/ 620 w 873"/>
                  <a:gd name="T45" fmla="*/ 305 h 320"/>
                  <a:gd name="T46" fmla="*/ 648 w 873"/>
                  <a:gd name="T47" fmla="*/ 32 h 320"/>
                  <a:gd name="T48" fmla="*/ 704 w 873"/>
                  <a:gd name="T49" fmla="*/ 259 h 320"/>
                  <a:gd name="T50" fmla="*/ 732 w 873"/>
                  <a:gd name="T51" fmla="*/ 32 h 320"/>
                  <a:gd name="T52" fmla="*/ 789 w 873"/>
                  <a:gd name="T53" fmla="*/ 259 h 320"/>
                  <a:gd name="T54" fmla="*/ 816 w 873"/>
                  <a:gd name="T55" fmla="*/ 78 h 320"/>
                  <a:gd name="T56" fmla="*/ 845 w 873"/>
                  <a:gd name="T57" fmla="*/ 214 h 320"/>
                  <a:gd name="T58" fmla="*/ 873 w 873"/>
                  <a:gd name="T59" fmla="*/ 169 h 32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873" h="320">
                    <a:moveTo>
                      <a:pt x="0" y="169"/>
                    </a:moveTo>
                    <a:cubicBezTo>
                      <a:pt x="9" y="89"/>
                      <a:pt x="19" y="9"/>
                      <a:pt x="28" y="32"/>
                    </a:cubicBezTo>
                    <a:cubicBezTo>
                      <a:pt x="37" y="55"/>
                      <a:pt x="47" y="290"/>
                      <a:pt x="57" y="305"/>
                    </a:cubicBezTo>
                    <a:cubicBezTo>
                      <a:pt x="66" y="320"/>
                      <a:pt x="80" y="138"/>
                      <a:pt x="84" y="123"/>
                    </a:cubicBezTo>
                    <a:cubicBezTo>
                      <a:pt x="89" y="108"/>
                      <a:pt x="80" y="229"/>
                      <a:pt x="84" y="214"/>
                    </a:cubicBezTo>
                    <a:cubicBezTo>
                      <a:pt x="89" y="199"/>
                      <a:pt x="103" y="25"/>
                      <a:pt x="112" y="32"/>
                    </a:cubicBezTo>
                    <a:cubicBezTo>
                      <a:pt x="122" y="39"/>
                      <a:pt x="136" y="229"/>
                      <a:pt x="141" y="259"/>
                    </a:cubicBezTo>
                    <a:cubicBezTo>
                      <a:pt x="146" y="289"/>
                      <a:pt x="141" y="252"/>
                      <a:pt x="141" y="214"/>
                    </a:cubicBezTo>
                    <a:cubicBezTo>
                      <a:pt x="141" y="176"/>
                      <a:pt x="137" y="25"/>
                      <a:pt x="141" y="32"/>
                    </a:cubicBezTo>
                    <a:cubicBezTo>
                      <a:pt x="145" y="39"/>
                      <a:pt x="165" y="229"/>
                      <a:pt x="169" y="259"/>
                    </a:cubicBezTo>
                    <a:cubicBezTo>
                      <a:pt x="173" y="289"/>
                      <a:pt x="165" y="237"/>
                      <a:pt x="169" y="214"/>
                    </a:cubicBezTo>
                    <a:cubicBezTo>
                      <a:pt x="173" y="191"/>
                      <a:pt x="192" y="116"/>
                      <a:pt x="197" y="123"/>
                    </a:cubicBezTo>
                    <a:cubicBezTo>
                      <a:pt x="201" y="130"/>
                      <a:pt x="188" y="278"/>
                      <a:pt x="197" y="259"/>
                    </a:cubicBezTo>
                    <a:cubicBezTo>
                      <a:pt x="206" y="240"/>
                      <a:pt x="241" y="0"/>
                      <a:pt x="254" y="9"/>
                    </a:cubicBezTo>
                    <a:cubicBezTo>
                      <a:pt x="267" y="18"/>
                      <a:pt x="261" y="304"/>
                      <a:pt x="277" y="312"/>
                    </a:cubicBezTo>
                    <a:cubicBezTo>
                      <a:pt x="293" y="320"/>
                      <a:pt x="340" y="69"/>
                      <a:pt x="350" y="60"/>
                    </a:cubicBezTo>
                    <a:cubicBezTo>
                      <a:pt x="360" y="51"/>
                      <a:pt x="323" y="255"/>
                      <a:pt x="338" y="259"/>
                    </a:cubicBezTo>
                    <a:cubicBezTo>
                      <a:pt x="353" y="263"/>
                      <a:pt x="416" y="90"/>
                      <a:pt x="439" y="83"/>
                    </a:cubicBezTo>
                    <a:cubicBezTo>
                      <a:pt x="462" y="76"/>
                      <a:pt x="470" y="214"/>
                      <a:pt x="479" y="214"/>
                    </a:cubicBezTo>
                    <a:cubicBezTo>
                      <a:pt x="488" y="214"/>
                      <a:pt x="482" y="76"/>
                      <a:pt x="491" y="83"/>
                    </a:cubicBezTo>
                    <a:cubicBezTo>
                      <a:pt x="500" y="90"/>
                      <a:pt x="519" y="258"/>
                      <a:pt x="535" y="259"/>
                    </a:cubicBezTo>
                    <a:cubicBezTo>
                      <a:pt x="551" y="260"/>
                      <a:pt x="573" y="82"/>
                      <a:pt x="587" y="90"/>
                    </a:cubicBezTo>
                    <a:cubicBezTo>
                      <a:pt x="601" y="98"/>
                      <a:pt x="610" y="315"/>
                      <a:pt x="620" y="305"/>
                    </a:cubicBezTo>
                    <a:cubicBezTo>
                      <a:pt x="630" y="295"/>
                      <a:pt x="633" y="40"/>
                      <a:pt x="648" y="32"/>
                    </a:cubicBezTo>
                    <a:cubicBezTo>
                      <a:pt x="662" y="24"/>
                      <a:pt x="690" y="259"/>
                      <a:pt x="704" y="259"/>
                    </a:cubicBezTo>
                    <a:cubicBezTo>
                      <a:pt x="718" y="259"/>
                      <a:pt x="718" y="32"/>
                      <a:pt x="732" y="32"/>
                    </a:cubicBezTo>
                    <a:cubicBezTo>
                      <a:pt x="746" y="32"/>
                      <a:pt x="774" y="251"/>
                      <a:pt x="789" y="259"/>
                    </a:cubicBezTo>
                    <a:cubicBezTo>
                      <a:pt x="803" y="267"/>
                      <a:pt x="807" y="85"/>
                      <a:pt x="816" y="78"/>
                    </a:cubicBezTo>
                    <a:cubicBezTo>
                      <a:pt x="826" y="71"/>
                      <a:pt x="836" y="199"/>
                      <a:pt x="845" y="214"/>
                    </a:cubicBezTo>
                    <a:cubicBezTo>
                      <a:pt x="854" y="229"/>
                      <a:pt x="869" y="176"/>
                      <a:pt x="873" y="169"/>
                    </a:cubicBezTo>
                  </a:path>
                </a:pathLst>
              </a:cu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682" name="AutoShape 8"/>
            <p:cNvSpPr>
              <a:spLocks noChangeArrowheads="1"/>
            </p:cNvSpPr>
            <p:nvPr/>
          </p:nvSpPr>
          <p:spPr bwMode="auto">
            <a:xfrm>
              <a:off x="1033" y="2702"/>
              <a:ext cx="499" cy="357"/>
            </a:xfrm>
            <a:prstGeom prst="rightArrow">
              <a:avLst>
                <a:gd name="adj1" fmla="val 50000"/>
                <a:gd name="adj2" fmla="val 349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DFT</a:t>
              </a:r>
            </a:p>
          </p:txBody>
        </p:sp>
        <p:sp>
          <p:nvSpPr>
            <p:cNvPr id="156683" name="Line 9"/>
            <p:cNvSpPr>
              <a:spLocks noChangeShapeType="1"/>
            </p:cNvSpPr>
            <p:nvPr/>
          </p:nvSpPr>
          <p:spPr bwMode="auto">
            <a:xfrm>
              <a:off x="1577" y="2900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84" name="Freeform 10"/>
            <p:cNvSpPr>
              <a:spLocks/>
            </p:cNvSpPr>
            <p:nvPr/>
          </p:nvSpPr>
          <p:spPr bwMode="auto">
            <a:xfrm>
              <a:off x="1623" y="2702"/>
              <a:ext cx="635" cy="337"/>
            </a:xfrm>
            <a:custGeom>
              <a:avLst/>
              <a:gdLst>
                <a:gd name="T0" fmla="*/ 0 w 862"/>
                <a:gd name="T1" fmla="*/ 26 h 386"/>
                <a:gd name="T2" fmla="*/ 1 w 862"/>
                <a:gd name="T3" fmla="*/ 22 h 386"/>
                <a:gd name="T4" fmla="*/ 1 w 862"/>
                <a:gd name="T5" fmla="*/ 31 h 386"/>
                <a:gd name="T6" fmla="*/ 1 w 862"/>
                <a:gd name="T7" fmla="*/ 11 h 386"/>
                <a:gd name="T8" fmla="*/ 1 w 862"/>
                <a:gd name="T9" fmla="*/ 38 h 386"/>
                <a:gd name="T10" fmla="*/ 2 w 862"/>
                <a:gd name="T11" fmla="*/ 3 h 386"/>
                <a:gd name="T12" fmla="*/ 3 w 862"/>
                <a:gd name="T13" fmla="*/ 43 h 386"/>
                <a:gd name="T14" fmla="*/ 3 w 862"/>
                <a:gd name="T15" fmla="*/ 11 h 386"/>
                <a:gd name="T16" fmla="*/ 4 w 862"/>
                <a:gd name="T17" fmla="*/ 38 h 386"/>
                <a:gd name="T18" fmla="*/ 4 w 862"/>
                <a:gd name="T19" fmla="*/ 17 h 386"/>
                <a:gd name="T20" fmla="*/ 5 w 862"/>
                <a:gd name="T21" fmla="*/ 26 h 386"/>
                <a:gd name="T22" fmla="*/ 5 w 862"/>
                <a:gd name="T23" fmla="*/ 22 h 386"/>
                <a:gd name="T24" fmla="*/ 6 w 862"/>
                <a:gd name="T25" fmla="*/ 38 h 386"/>
                <a:gd name="T26" fmla="*/ 6 w 862"/>
                <a:gd name="T27" fmla="*/ 22 h 386"/>
                <a:gd name="T28" fmla="*/ 7 w 862"/>
                <a:gd name="T29" fmla="*/ 26 h 3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62" h="386">
                  <a:moveTo>
                    <a:pt x="0" y="235"/>
                  </a:moveTo>
                  <a:cubicBezTo>
                    <a:pt x="15" y="208"/>
                    <a:pt x="30" y="182"/>
                    <a:pt x="45" y="189"/>
                  </a:cubicBezTo>
                  <a:cubicBezTo>
                    <a:pt x="60" y="196"/>
                    <a:pt x="75" y="295"/>
                    <a:pt x="90" y="280"/>
                  </a:cubicBezTo>
                  <a:cubicBezTo>
                    <a:pt x="105" y="265"/>
                    <a:pt x="121" y="92"/>
                    <a:pt x="136" y="99"/>
                  </a:cubicBezTo>
                  <a:cubicBezTo>
                    <a:pt x="151" y="106"/>
                    <a:pt x="158" y="340"/>
                    <a:pt x="181" y="325"/>
                  </a:cubicBezTo>
                  <a:cubicBezTo>
                    <a:pt x="204" y="310"/>
                    <a:pt x="242" y="0"/>
                    <a:pt x="272" y="8"/>
                  </a:cubicBezTo>
                  <a:cubicBezTo>
                    <a:pt x="302" y="16"/>
                    <a:pt x="340" y="356"/>
                    <a:pt x="363" y="371"/>
                  </a:cubicBezTo>
                  <a:cubicBezTo>
                    <a:pt x="386" y="386"/>
                    <a:pt x="378" y="107"/>
                    <a:pt x="408" y="99"/>
                  </a:cubicBezTo>
                  <a:cubicBezTo>
                    <a:pt x="438" y="91"/>
                    <a:pt x="514" y="318"/>
                    <a:pt x="544" y="325"/>
                  </a:cubicBezTo>
                  <a:cubicBezTo>
                    <a:pt x="574" y="332"/>
                    <a:pt x="574" y="159"/>
                    <a:pt x="589" y="144"/>
                  </a:cubicBezTo>
                  <a:cubicBezTo>
                    <a:pt x="604" y="129"/>
                    <a:pt x="620" y="228"/>
                    <a:pt x="635" y="235"/>
                  </a:cubicBezTo>
                  <a:cubicBezTo>
                    <a:pt x="650" y="242"/>
                    <a:pt x="657" y="174"/>
                    <a:pt x="680" y="189"/>
                  </a:cubicBezTo>
                  <a:cubicBezTo>
                    <a:pt x="703" y="204"/>
                    <a:pt x="748" y="325"/>
                    <a:pt x="771" y="325"/>
                  </a:cubicBezTo>
                  <a:cubicBezTo>
                    <a:pt x="794" y="325"/>
                    <a:pt x="801" y="204"/>
                    <a:pt x="816" y="189"/>
                  </a:cubicBezTo>
                  <a:cubicBezTo>
                    <a:pt x="831" y="174"/>
                    <a:pt x="854" y="227"/>
                    <a:pt x="862" y="235"/>
                  </a:cubicBezTo>
                </a:path>
              </a:pathLst>
            </a:custGeom>
            <a:noFill/>
            <a:ln w="952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85" name="Text Box 11"/>
            <p:cNvSpPr txBox="1">
              <a:spLocks noChangeArrowheads="1"/>
            </p:cNvSpPr>
            <p:nvPr/>
          </p:nvSpPr>
          <p:spPr bwMode="auto">
            <a:xfrm>
              <a:off x="897" y="270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56686" name="Text Box 12"/>
            <p:cNvSpPr txBox="1">
              <a:spLocks noChangeArrowheads="1"/>
            </p:cNvSpPr>
            <p:nvPr/>
          </p:nvSpPr>
          <p:spPr bwMode="auto">
            <a:xfrm>
              <a:off x="2348" y="270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687" name="Text Box 13"/>
            <p:cNvSpPr txBox="1">
              <a:spLocks noChangeArrowheads="1"/>
            </p:cNvSpPr>
            <p:nvPr/>
          </p:nvSpPr>
          <p:spPr bwMode="auto">
            <a:xfrm>
              <a:off x="68" y="2488"/>
              <a:ext cx="12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/>
                <a:t>Time domain signal</a:t>
              </a:r>
            </a:p>
          </p:txBody>
        </p:sp>
        <p:sp>
          <p:nvSpPr>
            <p:cNvPr id="156688" name="Text Box 14"/>
            <p:cNvSpPr txBox="1">
              <a:spLocks noChangeArrowheads="1"/>
            </p:cNvSpPr>
            <p:nvPr/>
          </p:nvSpPr>
          <p:spPr bwMode="auto">
            <a:xfrm>
              <a:off x="1577" y="2504"/>
              <a:ext cx="6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/>
                <a:t>spectrum</a:t>
              </a:r>
            </a:p>
          </p:txBody>
        </p:sp>
        <p:sp>
          <p:nvSpPr>
            <p:cNvPr id="156689" name="Line 15"/>
            <p:cNvSpPr>
              <a:spLocks noChangeShapeType="1"/>
            </p:cNvSpPr>
            <p:nvPr/>
          </p:nvSpPr>
          <p:spPr bwMode="auto">
            <a:xfrm>
              <a:off x="2439" y="2900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0" name="Line 16"/>
            <p:cNvSpPr>
              <a:spLocks noChangeShapeType="1"/>
            </p:cNvSpPr>
            <p:nvPr/>
          </p:nvSpPr>
          <p:spPr bwMode="auto">
            <a:xfrm>
              <a:off x="2621" y="2306"/>
              <a:ext cx="0" cy="16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1" name="Line 17"/>
            <p:cNvSpPr>
              <a:spLocks noChangeShapeType="1"/>
            </p:cNvSpPr>
            <p:nvPr/>
          </p:nvSpPr>
          <p:spPr bwMode="auto">
            <a:xfrm>
              <a:off x="2621" y="2306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2" name="Line 18"/>
            <p:cNvSpPr>
              <a:spLocks noChangeShapeType="1"/>
            </p:cNvSpPr>
            <p:nvPr/>
          </p:nvSpPr>
          <p:spPr bwMode="auto">
            <a:xfrm>
              <a:off x="2621" y="2741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3" name="Line 19"/>
            <p:cNvSpPr>
              <a:spLocks noChangeShapeType="1"/>
            </p:cNvSpPr>
            <p:nvPr/>
          </p:nvSpPr>
          <p:spPr bwMode="auto">
            <a:xfrm>
              <a:off x="2621" y="3967"/>
              <a:ext cx="14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4" name="Rectangle 20"/>
            <p:cNvSpPr>
              <a:spLocks noChangeArrowheads="1"/>
            </p:cNvSpPr>
            <p:nvPr/>
          </p:nvSpPr>
          <p:spPr bwMode="auto">
            <a:xfrm>
              <a:off x="2712" y="2069"/>
              <a:ext cx="1133" cy="4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grpSp>
          <p:nvGrpSpPr>
            <p:cNvPr id="156695" name="Group 21"/>
            <p:cNvGrpSpPr>
              <a:grpSpLocks/>
            </p:cNvGrpSpPr>
            <p:nvPr/>
          </p:nvGrpSpPr>
          <p:grpSpPr bwMode="auto">
            <a:xfrm>
              <a:off x="2802" y="2148"/>
              <a:ext cx="953" cy="317"/>
              <a:chOff x="3424" y="1888"/>
              <a:chExt cx="681" cy="363"/>
            </a:xfrm>
          </p:grpSpPr>
          <p:sp>
            <p:nvSpPr>
              <p:cNvPr id="156743" name="Line 22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4" name="Line 23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696" name="Group 24"/>
            <p:cNvGrpSpPr>
              <a:grpSpLocks/>
            </p:cNvGrpSpPr>
            <p:nvPr/>
          </p:nvGrpSpPr>
          <p:grpSpPr bwMode="auto">
            <a:xfrm>
              <a:off x="2848" y="2267"/>
              <a:ext cx="90" cy="198"/>
              <a:chOff x="3470" y="2024"/>
              <a:chExt cx="90" cy="227"/>
            </a:xfrm>
          </p:grpSpPr>
          <p:sp>
            <p:nvSpPr>
              <p:cNvPr id="156741" name="Line 25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2" name="Line 26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697" name="Rectangle 27"/>
            <p:cNvSpPr>
              <a:spLocks noChangeArrowheads="1"/>
            </p:cNvSpPr>
            <p:nvPr/>
          </p:nvSpPr>
          <p:spPr bwMode="auto">
            <a:xfrm>
              <a:off x="2712" y="2583"/>
              <a:ext cx="1133" cy="4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grpSp>
          <p:nvGrpSpPr>
            <p:cNvPr id="156698" name="Group 28"/>
            <p:cNvGrpSpPr>
              <a:grpSpLocks/>
            </p:cNvGrpSpPr>
            <p:nvPr/>
          </p:nvGrpSpPr>
          <p:grpSpPr bwMode="auto">
            <a:xfrm>
              <a:off x="2802" y="2623"/>
              <a:ext cx="953" cy="316"/>
              <a:chOff x="3424" y="1888"/>
              <a:chExt cx="681" cy="363"/>
            </a:xfrm>
          </p:grpSpPr>
          <p:sp>
            <p:nvSpPr>
              <p:cNvPr id="156739" name="Line 29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0" name="Line 30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699" name="Group 31"/>
            <p:cNvGrpSpPr>
              <a:grpSpLocks/>
            </p:cNvGrpSpPr>
            <p:nvPr/>
          </p:nvGrpSpPr>
          <p:grpSpPr bwMode="auto">
            <a:xfrm>
              <a:off x="2938" y="2741"/>
              <a:ext cx="90" cy="198"/>
              <a:chOff x="3470" y="2024"/>
              <a:chExt cx="90" cy="227"/>
            </a:xfrm>
          </p:grpSpPr>
          <p:sp>
            <p:nvSpPr>
              <p:cNvPr id="156737" name="Line 32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8" name="Line 33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700" name="Rectangle 34"/>
            <p:cNvSpPr>
              <a:spLocks noChangeArrowheads="1"/>
            </p:cNvSpPr>
            <p:nvPr/>
          </p:nvSpPr>
          <p:spPr bwMode="auto">
            <a:xfrm>
              <a:off x="2711" y="3730"/>
              <a:ext cx="1133" cy="4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grpSp>
          <p:nvGrpSpPr>
            <p:cNvPr id="156701" name="Group 35"/>
            <p:cNvGrpSpPr>
              <a:grpSpLocks/>
            </p:cNvGrpSpPr>
            <p:nvPr/>
          </p:nvGrpSpPr>
          <p:grpSpPr bwMode="auto">
            <a:xfrm>
              <a:off x="2781" y="3796"/>
              <a:ext cx="953" cy="316"/>
              <a:chOff x="3424" y="1888"/>
              <a:chExt cx="681" cy="363"/>
            </a:xfrm>
          </p:grpSpPr>
          <p:sp>
            <p:nvSpPr>
              <p:cNvPr id="156735" name="Line 36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6" name="Line 37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702" name="Group 38"/>
            <p:cNvGrpSpPr>
              <a:grpSpLocks/>
            </p:cNvGrpSpPr>
            <p:nvPr/>
          </p:nvGrpSpPr>
          <p:grpSpPr bwMode="auto">
            <a:xfrm>
              <a:off x="3311" y="3907"/>
              <a:ext cx="240" cy="198"/>
              <a:chOff x="3470" y="2024"/>
              <a:chExt cx="90" cy="227"/>
            </a:xfrm>
          </p:grpSpPr>
          <p:sp>
            <p:nvSpPr>
              <p:cNvPr id="156733" name="Line 39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4" name="Line 40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703" name="Line 41"/>
            <p:cNvSpPr>
              <a:spLocks noChangeShapeType="1"/>
            </p:cNvSpPr>
            <p:nvPr/>
          </p:nvSpPr>
          <p:spPr bwMode="auto">
            <a:xfrm>
              <a:off x="3256" y="3137"/>
              <a:ext cx="0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4" name="Line 42"/>
            <p:cNvSpPr>
              <a:spLocks noChangeShapeType="1"/>
            </p:cNvSpPr>
            <p:nvPr/>
          </p:nvSpPr>
          <p:spPr bwMode="auto">
            <a:xfrm>
              <a:off x="4072" y="2465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5" name="Freeform 43"/>
            <p:cNvSpPr>
              <a:spLocks/>
            </p:cNvSpPr>
            <p:nvPr/>
          </p:nvSpPr>
          <p:spPr bwMode="auto">
            <a:xfrm>
              <a:off x="4193" y="2293"/>
              <a:ext cx="151" cy="277"/>
            </a:xfrm>
            <a:custGeom>
              <a:avLst/>
              <a:gdLst>
                <a:gd name="T0" fmla="*/ 15 w 151"/>
                <a:gd name="T1" fmla="*/ 23 h 317"/>
                <a:gd name="T2" fmla="*/ 15 w 151"/>
                <a:gd name="T3" fmla="*/ 3 h 317"/>
                <a:gd name="T4" fmla="*/ 106 w 151"/>
                <a:gd name="T5" fmla="*/ 34 h 317"/>
                <a:gd name="T6" fmla="*/ 151 w 151"/>
                <a:gd name="T7" fmla="*/ 23 h 3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1" h="317">
                  <a:moveTo>
                    <a:pt x="15" y="197"/>
                  </a:moveTo>
                  <a:cubicBezTo>
                    <a:pt x="7" y="98"/>
                    <a:pt x="0" y="0"/>
                    <a:pt x="15" y="15"/>
                  </a:cubicBezTo>
                  <a:cubicBezTo>
                    <a:pt x="30" y="30"/>
                    <a:pt x="83" y="257"/>
                    <a:pt x="106" y="287"/>
                  </a:cubicBezTo>
                  <a:cubicBezTo>
                    <a:pt x="129" y="317"/>
                    <a:pt x="144" y="212"/>
                    <a:pt x="151" y="197"/>
                  </a:cubicBezTo>
                </a:path>
              </a:pathLst>
            </a:custGeom>
            <a:noFill/>
            <a:ln w="952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6" name="Line 44"/>
            <p:cNvSpPr>
              <a:spLocks noChangeShapeType="1"/>
            </p:cNvSpPr>
            <p:nvPr/>
          </p:nvSpPr>
          <p:spPr bwMode="auto">
            <a:xfrm>
              <a:off x="4072" y="2900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7" name="Line 45"/>
            <p:cNvSpPr>
              <a:spLocks noChangeShapeType="1"/>
            </p:cNvSpPr>
            <p:nvPr/>
          </p:nvSpPr>
          <p:spPr bwMode="auto">
            <a:xfrm>
              <a:off x="4072" y="4126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8" name="Freeform 46"/>
            <p:cNvSpPr>
              <a:spLocks/>
            </p:cNvSpPr>
            <p:nvPr/>
          </p:nvSpPr>
          <p:spPr bwMode="auto">
            <a:xfrm>
              <a:off x="4117" y="2735"/>
              <a:ext cx="234" cy="224"/>
            </a:xfrm>
            <a:custGeom>
              <a:avLst/>
              <a:gdLst>
                <a:gd name="T0" fmla="*/ 0 w 234"/>
                <a:gd name="T1" fmla="*/ 21 h 257"/>
                <a:gd name="T2" fmla="*/ 91 w 234"/>
                <a:gd name="T3" fmla="*/ 16 h 257"/>
                <a:gd name="T4" fmla="*/ 91 w 234"/>
                <a:gd name="T5" fmla="*/ 25 h 257"/>
                <a:gd name="T6" fmla="*/ 137 w 234"/>
                <a:gd name="T7" fmla="*/ 16 h 257"/>
                <a:gd name="T8" fmla="*/ 182 w 234"/>
                <a:gd name="T9" fmla="*/ 25 h 257"/>
                <a:gd name="T10" fmla="*/ 227 w 234"/>
                <a:gd name="T11" fmla="*/ 3 h 257"/>
                <a:gd name="T12" fmla="*/ 227 w 234"/>
                <a:gd name="T13" fmla="*/ 21 h 2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4" h="257">
                  <a:moveTo>
                    <a:pt x="0" y="189"/>
                  </a:moveTo>
                  <a:cubicBezTo>
                    <a:pt x="38" y="162"/>
                    <a:pt x="76" y="136"/>
                    <a:pt x="91" y="143"/>
                  </a:cubicBezTo>
                  <a:cubicBezTo>
                    <a:pt x="106" y="150"/>
                    <a:pt x="83" y="234"/>
                    <a:pt x="91" y="234"/>
                  </a:cubicBezTo>
                  <a:cubicBezTo>
                    <a:pt x="99" y="234"/>
                    <a:pt x="122" y="143"/>
                    <a:pt x="137" y="143"/>
                  </a:cubicBezTo>
                  <a:cubicBezTo>
                    <a:pt x="152" y="143"/>
                    <a:pt x="167" y="257"/>
                    <a:pt x="182" y="234"/>
                  </a:cubicBezTo>
                  <a:cubicBezTo>
                    <a:pt x="197" y="211"/>
                    <a:pt x="220" y="14"/>
                    <a:pt x="227" y="7"/>
                  </a:cubicBezTo>
                  <a:cubicBezTo>
                    <a:pt x="234" y="0"/>
                    <a:pt x="219" y="159"/>
                    <a:pt x="227" y="189"/>
                  </a:cubicBezTo>
                </a:path>
              </a:pathLst>
            </a:custGeom>
            <a:noFill/>
            <a:ln w="952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9" name="Freeform 47"/>
            <p:cNvSpPr>
              <a:spLocks/>
            </p:cNvSpPr>
            <p:nvPr/>
          </p:nvSpPr>
          <p:spPr bwMode="auto">
            <a:xfrm>
              <a:off x="4094" y="4041"/>
              <a:ext cx="265" cy="124"/>
            </a:xfrm>
            <a:custGeom>
              <a:avLst/>
              <a:gdLst>
                <a:gd name="T0" fmla="*/ 23 w 265"/>
                <a:gd name="T1" fmla="*/ 10 h 143"/>
                <a:gd name="T2" fmla="*/ 23 w 265"/>
                <a:gd name="T3" fmla="*/ 3 h 143"/>
                <a:gd name="T4" fmla="*/ 160 w 265"/>
                <a:gd name="T5" fmla="*/ 15 h 143"/>
                <a:gd name="T6" fmla="*/ 250 w 265"/>
                <a:gd name="T7" fmla="*/ 3 h 143"/>
                <a:gd name="T8" fmla="*/ 250 w 265"/>
                <a:gd name="T9" fmla="*/ 15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5" h="143">
                  <a:moveTo>
                    <a:pt x="23" y="98"/>
                  </a:moveTo>
                  <a:cubicBezTo>
                    <a:pt x="11" y="49"/>
                    <a:pt x="0" y="0"/>
                    <a:pt x="23" y="7"/>
                  </a:cubicBezTo>
                  <a:cubicBezTo>
                    <a:pt x="46" y="14"/>
                    <a:pt x="122" y="143"/>
                    <a:pt x="160" y="143"/>
                  </a:cubicBezTo>
                  <a:cubicBezTo>
                    <a:pt x="198" y="143"/>
                    <a:pt x="235" y="7"/>
                    <a:pt x="250" y="7"/>
                  </a:cubicBezTo>
                  <a:cubicBezTo>
                    <a:pt x="265" y="7"/>
                    <a:pt x="250" y="128"/>
                    <a:pt x="250" y="143"/>
                  </a:cubicBez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56710" name="Group 48"/>
            <p:cNvGrpSpPr>
              <a:grpSpLocks/>
            </p:cNvGrpSpPr>
            <p:nvPr/>
          </p:nvGrpSpPr>
          <p:grpSpPr bwMode="auto">
            <a:xfrm>
              <a:off x="4117" y="3928"/>
              <a:ext cx="240" cy="198"/>
              <a:chOff x="3470" y="2024"/>
              <a:chExt cx="90" cy="227"/>
            </a:xfrm>
          </p:grpSpPr>
          <p:sp>
            <p:nvSpPr>
              <p:cNvPr id="156731" name="Line 49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2" name="Line 50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711" name="Group 51"/>
            <p:cNvGrpSpPr>
              <a:grpSpLocks/>
            </p:cNvGrpSpPr>
            <p:nvPr/>
          </p:nvGrpSpPr>
          <p:grpSpPr bwMode="auto">
            <a:xfrm>
              <a:off x="4117" y="2702"/>
              <a:ext cx="240" cy="198"/>
              <a:chOff x="3470" y="2024"/>
              <a:chExt cx="90" cy="227"/>
            </a:xfrm>
          </p:grpSpPr>
          <p:sp>
            <p:nvSpPr>
              <p:cNvPr id="156729" name="Line 52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0" name="Line 53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712" name="Group 54"/>
            <p:cNvGrpSpPr>
              <a:grpSpLocks/>
            </p:cNvGrpSpPr>
            <p:nvPr/>
          </p:nvGrpSpPr>
          <p:grpSpPr bwMode="auto">
            <a:xfrm>
              <a:off x="4163" y="2267"/>
              <a:ext cx="194" cy="198"/>
              <a:chOff x="3470" y="2024"/>
              <a:chExt cx="90" cy="227"/>
            </a:xfrm>
          </p:grpSpPr>
          <p:sp>
            <p:nvSpPr>
              <p:cNvPr id="156727" name="Line 55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28" name="Line 56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713" name="AutoShape 57"/>
            <p:cNvSpPr>
              <a:spLocks noChangeArrowheads="1"/>
            </p:cNvSpPr>
            <p:nvPr/>
          </p:nvSpPr>
          <p:spPr bwMode="auto">
            <a:xfrm>
              <a:off x="4571" y="2188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sum</a:t>
              </a:r>
            </a:p>
          </p:txBody>
        </p:sp>
        <p:sp>
          <p:nvSpPr>
            <p:cNvPr id="156714" name="AutoShape 58"/>
            <p:cNvSpPr>
              <a:spLocks noChangeArrowheads="1"/>
            </p:cNvSpPr>
            <p:nvPr/>
          </p:nvSpPr>
          <p:spPr bwMode="auto">
            <a:xfrm>
              <a:off x="4571" y="2623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sum</a:t>
              </a:r>
            </a:p>
          </p:txBody>
        </p:sp>
        <p:sp>
          <p:nvSpPr>
            <p:cNvPr id="156715" name="AutoShape 59"/>
            <p:cNvSpPr>
              <a:spLocks noChangeArrowheads="1"/>
            </p:cNvSpPr>
            <p:nvPr/>
          </p:nvSpPr>
          <p:spPr bwMode="auto">
            <a:xfrm>
              <a:off x="4571" y="3849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sum</a:t>
              </a:r>
            </a:p>
          </p:txBody>
        </p:sp>
        <p:sp>
          <p:nvSpPr>
            <p:cNvPr id="156716" name="Text Box 60"/>
            <p:cNvSpPr txBox="1">
              <a:spLocks noChangeArrowheads="1"/>
            </p:cNvSpPr>
            <p:nvPr/>
          </p:nvSpPr>
          <p:spPr bwMode="auto">
            <a:xfrm>
              <a:off x="4480" y="2332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7" name="Text Box 61"/>
            <p:cNvSpPr txBox="1">
              <a:spLocks noChangeArrowheads="1"/>
            </p:cNvSpPr>
            <p:nvPr/>
          </p:nvSpPr>
          <p:spPr bwMode="auto">
            <a:xfrm>
              <a:off x="4480" y="2768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8" name="Text Box 62"/>
            <p:cNvSpPr txBox="1">
              <a:spLocks noChangeArrowheads="1"/>
            </p:cNvSpPr>
            <p:nvPr/>
          </p:nvSpPr>
          <p:spPr bwMode="auto">
            <a:xfrm>
              <a:off x="4500" y="400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9" name="Text Box 63"/>
            <p:cNvSpPr txBox="1">
              <a:spLocks noChangeArrowheads="1"/>
            </p:cNvSpPr>
            <p:nvPr/>
          </p:nvSpPr>
          <p:spPr bwMode="auto">
            <a:xfrm>
              <a:off x="5012" y="2199"/>
              <a:ext cx="3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/>
                <a:t>(</a:t>
              </a:r>
              <a:r>
                <a:rPr lang="en-US" altLang="zh-TW" sz="1800" i="1">
                  <a:latin typeface="Times New Roman" pitchFamily="18" charset="0"/>
                </a:rPr>
                <a:t>0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56720" name="Text Box 64"/>
            <p:cNvSpPr txBox="1">
              <a:spLocks noChangeArrowheads="1"/>
            </p:cNvSpPr>
            <p:nvPr/>
          </p:nvSpPr>
          <p:spPr bwMode="auto">
            <a:xfrm>
              <a:off x="5025" y="2623"/>
              <a:ext cx="3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/>
                <a:t>(</a:t>
              </a:r>
              <a:r>
                <a:rPr lang="en-US" altLang="zh-TW" sz="1800" i="1">
                  <a:latin typeface="Times New Roman" pitchFamily="18" charset="0"/>
                </a:rPr>
                <a:t>1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56721" name="Text Box 65"/>
            <p:cNvSpPr txBox="1">
              <a:spLocks noChangeArrowheads="1"/>
            </p:cNvSpPr>
            <p:nvPr/>
          </p:nvSpPr>
          <p:spPr bwMode="auto">
            <a:xfrm>
              <a:off x="4967" y="3849"/>
              <a:ext cx="5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/>
                <a:t>(</a:t>
              </a:r>
              <a:r>
                <a:rPr lang="en-US" altLang="zh-TW" sz="1800" i="1">
                  <a:latin typeface="Times New Roman" pitchFamily="18" charset="0"/>
                </a:rPr>
                <a:t>M-1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56722" name="Line 66"/>
            <p:cNvSpPr>
              <a:spLocks noChangeShapeType="1"/>
            </p:cNvSpPr>
            <p:nvPr/>
          </p:nvSpPr>
          <p:spPr bwMode="auto">
            <a:xfrm>
              <a:off x="5206" y="3097"/>
              <a:ext cx="0" cy="4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23" name="Text Box 67"/>
            <p:cNvSpPr txBox="1">
              <a:spLocks noChangeArrowheads="1"/>
            </p:cNvSpPr>
            <p:nvPr/>
          </p:nvSpPr>
          <p:spPr bwMode="auto">
            <a:xfrm>
              <a:off x="307" y="3096"/>
              <a:ext cx="3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56724" name="Text Box 68"/>
            <p:cNvSpPr txBox="1">
              <a:spLocks noChangeArrowheads="1"/>
            </p:cNvSpPr>
            <p:nvPr/>
          </p:nvSpPr>
          <p:spPr bwMode="auto">
            <a:xfrm>
              <a:off x="1804" y="3096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k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56725" name="Text Box 70"/>
            <p:cNvSpPr txBox="1">
              <a:spLocks noChangeArrowheads="1"/>
            </p:cNvSpPr>
            <p:nvPr/>
          </p:nvSpPr>
          <p:spPr bwMode="auto">
            <a:xfrm>
              <a:off x="249" y="3430"/>
              <a:ext cx="9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</a:rPr>
                <a:t>n = 0,1,....L-1</a:t>
              </a:r>
              <a:endParaRPr lang="en-US" altLang="zh-TW" sz="1800"/>
            </a:p>
          </p:txBody>
        </p:sp>
        <p:sp>
          <p:nvSpPr>
            <p:cNvPr id="156726" name="Text Box 71"/>
            <p:cNvSpPr txBox="1">
              <a:spLocks noChangeArrowheads="1"/>
            </p:cNvSpPr>
            <p:nvPr/>
          </p:nvSpPr>
          <p:spPr bwMode="auto">
            <a:xfrm>
              <a:off x="1432" y="3430"/>
              <a:ext cx="94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</a:rPr>
                <a:t>k = 0,1,....   -1</a:t>
              </a:r>
              <a:endParaRPr lang="en-US" altLang="zh-TW" sz="1800"/>
            </a:p>
          </p:txBody>
        </p:sp>
      </p:grpSp>
      <p:grpSp>
        <p:nvGrpSpPr>
          <p:cNvPr id="156677" name="Group 77"/>
          <p:cNvGrpSpPr>
            <a:grpSpLocks/>
          </p:cNvGrpSpPr>
          <p:nvPr/>
        </p:nvGrpSpPr>
        <p:grpSpPr bwMode="auto">
          <a:xfrm>
            <a:off x="3213100" y="5300663"/>
            <a:ext cx="360363" cy="581025"/>
            <a:chOff x="2024" y="3339"/>
            <a:chExt cx="227" cy="366"/>
          </a:xfrm>
        </p:grpSpPr>
        <p:sp>
          <p:nvSpPr>
            <p:cNvPr id="156678" name="Text Box 74"/>
            <p:cNvSpPr txBox="1">
              <a:spLocks noChangeArrowheads="1"/>
            </p:cNvSpPr>
            <p:nvPr/>
          </p:nvSpPr>
          <p:spPr bwMode="auto">
            <a:xfrm>
              <a:off x="2024" y="3493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6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56679" name="Line 75"/>
            <p:cNvSpPr>
              <a:spLocks noChangeShapeType="1"/>
            </p:cNvSpPr>
            <p:nvPr/>
          </p:nvSpPr>
          <p:spPr bwMode="auto">
            <a:xfrm>
              <a:off x="2064" y="3527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80" name="Text Box 76"/>
            <p:cNvSpPr txBox="1">
              <a:spLocks noChangeArrowheads="1"/>
            </p:cNvSpPr>
            <p:nvPr/>
          </p:nvSpPr>
          <p:spPr bwMode="auto">
            <a:xfrm>
              <a:off x="2024" y="333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600">
                  <a:latin typeface="Times New Roman" pitchFamily="18" charset="0"/>
                </a:rPr>
                <a:t>L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字方塊 1"/>
          <p:cNvSpPr txBox="1">
            <a:spLocks noChangeArrowheads="1"/>
          </p:cNvSpPr>
          <p:nvPr/>
        </p:nvSpPr>
        <p:spPr bwMode="auto">
          <a:xfrm>
            <a:off x="107950" y="179388"/>
            <a:ext cx="864076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800" b="1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+mj-cs"/>
              </a:rPr>
              <a:t>Peripheral Processing for Human Perception</a:t>
            </a:r>
            <a:endParaRPr lang="zh-TW" altLang="en-US" sz="2800" b="1" dirty="0">
              <a:solidFill>
                <a:schemeClr val="tx2"/>
              </a:solidFill>
              <a:latin typeface="Times New Roman" pitchFamily="18" charset="0"/>
              <a:ea typeface="+mj-ea"/>
              <a:cs typeface="+mj-cs"/>
            </a:endParaRPr>
          </a:p>
        </p:txBody>
      </p:sp>
      <p:pic>
        <p:nvPicPr>
          <p:cNvPr id="158723" name="Picture 6" descr="Basilar membrane analysis of sound frequenc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312863"/>
            <a:ext cx="5715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4" name="Picture 8" descr="http://www.ehealthmd.com/yms_images/ear1_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1412875"/>
            <a:ext cx="3619501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字方塊 1"/>
          <p:cNvSpPr txBox="1">
            <a:spLocks noChangeArrowheads="1"/>
          </p:cNvSpPr>
          <p:nvPr/>
        </p:nvSpPr>
        <p:spPr bwMode="auto">
          <a:xfrm>
            <a:off x="107950" y="180975"/>
            <a:ext cx="3700463" cy="522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800" b="1" dirty="0">
                <a:solidFill>
                  <a:schemeClr val="tx2"/>
                </a:solidFill>
                <a:latin typeface="Times New Roman" pitchFamily="18" charset="0"/>
                <a:ea typeface="+mj-ea"/>
                <a:cs typeface="+mj-cs"/>
              </a:rPr>
              <a:t>Mel-scale Filter Bank</a:t>
            </a:r>
            <a:endParaRPr lang="zh-TW" altLang="en-US" sz="2800" b="1" dirty="0">
              <a:solidFill>
                <a:schemeClr val="tx2"/>
              </a:solidFill>
              <a:latin typeface="Times New Roman" pitchFamily="18" charset="0"/>
              <a:ea typeface="+mj-ea"/>
              <a:cs typeface="+mj-cs"/>
            </a:endParaRPr>
          </a:p>
        </p:txBody>
      </p:sp>
      <p:pic>
        <p:nvPicPr>
          <p:cNvPr id="1576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28775"/>
            <a:ext cx="7146925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092280" y="2348880"/>
                <a:ext cx="43204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2348880"/>
                <a:ext cx="432048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256451" y="4149079"/>
                <a:ext cx="933461" cy="50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4149079"/>
                <a:ext cx="933461" cy="504000"/>
              </a:xfrm>
              <a:prstGeom prst="rect">
                <a:avLst/>
              </a:prstGeom>
              <a:blipFill rotWithShape="1">
                <a:blip r:embed="rId4"/>
                <a:stretch>
                  <a:fillRect l="-1307"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452320" y="5805264"/>
                <a:ext cx="43204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5805264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592389" y="5953333"/>
                <a:ext cx="43204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389" y="5953333"/>
                <a:ext cx="43204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592388" y="5013176"/>
                <a:ext cx="83559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388" y="5013176"/>
                <a:ext cx="835595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460" r="-10949" b="-197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Filter-bank Processing?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625" y="923925"/>
            <a:ext cx="8845550" cy="42165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The filter-bank processing simulates human ear perception</a:t>
            </a:r>
            <a:endParaRPr lang="en-US" altLang="zh-TW" sz="2400" b="1" i="1" dirty="0" smtClean="0">
              <a:latin typeface="Times New Roman" pitchFamily="18" charset="0"/>
            </a:endParaRP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Frequencies of a complex sound within a certain frequency band cannot be individually identified. 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When one of the components of this sound falls outside this </a:t>
            </a:r>
            <a:r>
              <a:rPr lang="en-US" altLang="zh-TW" sz="2000" dirty="0">
                <a:latin typeface="Times New Roman" pitchFamily="18" charset="0"/>
              </a:rPr>
              <a:t>frequency </a:t>
            </a:r>
            <a:r>
              <a:rPr lang="en-US" altLang="zh-TW" sz="2000" dirty="0" smtClean="0">
                <a:latin typeface="Times New Roman" pitchFamily="18" charset="0"/>
              </a:rPr>
              <a:t>band, it can be individually distinguished.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This </a:t>
            </a:r>
            <a:r>
              <a:rPr lang="en-US" altLang="zh-TW" sz="2000" dirty="0">
                <a:latin typeface="Times New Roman" pitchFamily="18" charset="0"/>
              </a:rPr>
              <a:t>frequency band </a:t>
            </a:r>
            <a:r>
              <a:rPr lang="en-US" altLang="zh-TW" sz="2000" dirty="0" smtClean="0">
                <a:latin typeface="Times New Roman" pitchFamily="18" charset="0"/>
              </a:rPr>
              <a:t>is referred to as the critical band.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These critical bands somehow overlap with each other.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 critical bands are roughly distributed linearly in the logarithm frequency scale (including </a:t>
            </a:r>
            <a:r>
              <a:rPr lang="en-US" altLang="zh-TW" sz="2000" dirty="0">
                <a:latin typeface="Times New Roman" pitchFamily="18" charset="0"/>
              </a:rPr>
              <a:t>the center </a:t>
            </a:r>
            <a:r>
              <a:rPr lang="en-US" altLang="zh-TW" sz="2000" dirty="0" smtClean="0">
                <a:latin typeface="Times New Roman" pitchFamily="18" charset="0"/>
              </a:rPr>
              <a:t>frequencies and the bandwidths), specially at </a:t>
            </a:r>
            <a:r>
              <a:rPr lang="en-US" altLang="zh-TW" sz="2000" dirty="0">
                <a:latin typeface="Times New Roman" pitchFamily="18" charset="0"/>
              </a:rPr>
              <a:t>higher </a:t>
            </a:r>
            <a:r>
              <a:rPr lang="en-US" altLang="zh-TW" sz="2000" dirty="0" smtClean="0">
                <a:latin typeface="Times New Roman" pitchFamily="18" charset="0"/>
              </a:rPr>
              <a:t>frequencies.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Human </a:t>
            </a:r>
            <a:r>
              <a:rPr lang="en-US" altLang="zh-TW" sz="2000" dirty="0">
                <a:latin typeface="Times New Roman" pitchFamily="18" charset="0"/>
              </a:rPr>
              <a:t>perception for pitch of signals is proportional to the </a:t>
            </a:r>
            <a:r>
              <a:rPr lang="en-US" altLang="zh-TW" sz="2000" i="1" dirty="0">
                <a:latin typeface="Times New Roman" pitchFamily="18" charset="0"/>
              </a:rPr>
              <a:t>logarithm</a:t>
            </a:r>
            <a:r>
              <a:rPr lang="en-US" altLang="zh-TW" sz="2000" dirty="0">
                <a:latin typeface="Times New Roman" pitchFamily="18" charset="0"/>
              </a:rPr>
              <a:t> of the </a:t>
            </a:r>
            <a:r>
              <a:rPr lang="en-US" altLang="zh-TW" sz="2000" dirty="0" smtClean="0">
                <a:latin typeface="Times New Roman" pitchFamily="18" charset="0"/>
              </a:rPr>
              <a:t>frequencies (relative ratios between the frequencies)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589240"/>
            <a:ext cx="2615184" cy="63093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321778"/>
            <a:ext cx="2596896" cy="1069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361256" y="5856702"/>
                <a:ext cx="933461" cy="504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256" y="5856702"/>
                <a:ext cx="933461" cy="504000"/>
              </a:xfrm>
              <a:prstGeom prst="rect">
                <a:avLst/>
              </a:prstGeom>
              <a:blipFill rotWithShape="1">
                <a:blip r:embed="rId5"/>
                <a:stretch>
                  <a:fillRect l="-1961"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514777" y="5652708"/>
                <a:ext cx="4667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77" y="5652708"/>
                <a:ext cx="46673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Feature Extraction - MFCC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7625" y="941388"/>
            <a:ext cx="8362950" cy="4784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Mel-Frequency Cepstral Coefficients (MFCC)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Most widely used in the speech recognition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Has generally obtained a better accuracy at relatively low computational complexity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process of MFCC extraction :</a:t>
            </a:r>
          </a:p>
        </p:txBody>
      </p:sp>
      <p:grpSp>
        <p:nvGrpSpPr>
          <p:cNvPr id="145412" name="Group 4"/>
          <p:cNvGrpSpPr>
            <a:grpSpLocks/>
          </p:cNvGrpSpPr>
          <p:nvPr/>
        </p:nvGrpSpPr>
        <p:grpSpPr bwMode="auto">
          <a:xfrm>
            <a:off x="301625" y="3236913"/>
            <a:ext cx="8302625" cy="3360737"/>
            <a:chOff x="45" y="1805"/>
            <a:chExt cx="5230" cy="2117"/>
          </a:xfrm>
        </p:grpSpPr>
        <p:sp>
          <p:nvSpPr>
            <p:cNvPr id="145413" name="Line 5"/>
            <p:cNvSpPr>
              <a:spLocks noChangeShapeType="1"/>
            </p:cNvSpPr>
            <p:nvPr/>
          </p:nvSpPr>
          <p:spPr bwMode="auto">
            <a:xfrm>
              <a:off x="763" y="2077"/>
              <a:ext cx="6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4" name="Text Box 6"/>
            <p:cNvSpPr txBox="1">
              <a:spLocks noChangeArrowheads="1"/>
            </p:cNvSpPr>
            <p:nvPr/>
          </p:nvSpPr>
          <p:spPr bwMode="auto">
            <a:xfrm>
              <a:off x="569" y="1850"/>
              <a:ext cx="8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Speech signal</a:t>
              </a:r>
            </a:p>
          </p:txBody>
        </p:sp>
        <p:sp>
          <p:nvSpPr>
            <p:cNvPr id="145415" name="Rectangle 7">
              <a:hlinkClick r:id="rId3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444" y="1941"/>
              <a:ext cx="861" cy="3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Pre-emphasis</a:t>
              </a:r>
            </a:p>
          </p:txBody>
        </p:sp>
        <p:sp>
          <p:nvSpPr>
            <p:cNvPr id="145416" name="Line 8"/>
            <p:cNvSpPr>
              <a:spLocks noChangeShapeType="1"/>
            </p:cNvSpPr>
            <p:nvPr/>
          </p:nvSpPr>
          <p:spPr bwMode="auto">
            <a:xfrm>
              <a:off x="2305" y="2077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7" name="AutoShape 9"/>
            <p:cNvSpPr>
              <a:spLocks noChangeArrowheads="1"/>
            </p:cNvSpPr>
            <p:nvPr/>
          </p:nvSpPr>
          <p:spPr bwMode="auto">
            <a:xfrm>
              <a:off x="2714" y="1987"/>
              <a:ext cx="182" cy="182"/>
            </a:xfrm>
            <a:prstGeom prst="flowChartSummingJunc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5418" name="Line 10"/>
            <p:cNvSpPr>
              <a:spLocks noChangeShapeType="1"/>
            </p:cNvSpPr>
            <p:nvPr/>
          </p:nvSpPr>
          <p:spPr bwMode="auto">
            <a:xfrm flipV="1">
              <a:off x="2804" y="2168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9" name="Text Box 11">
              <a:hlinkClick r:id="rId4" action="ppaction://hlinksldjump" highlightClick="1"/>
            </p:cNvPr>
            <p:cNvSpPr txBox="1">
              <a:spLocks noChangeArrowheads="1"/>
            </p:cNvSpPr>
            <p:nvPr/>
          </p:nvSpPr>
          <p:spPr bwMode="auto">
            <a:xfrm>
              <a:off x="2541" y="2569"/>
              <a:ext cx="51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Window</a:t>
              </a:r>
            </a:p>
          </p:txBody>
        </p:sp>
        <p:sp>
          <p:nvSpPr>
            <p:cNvPr id="145420" name="Line 12"/>
            <p:cNvSpPr>
              <a:spLocks noChangeShapeType="1"/>
            </p:cNvSpPr>
            <p:nvPr/>
          </p:nvSpPr>
          <p:spPr bwMode="auto">
            <a:xfrm>
              <a:off x="2895" y="2077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1" name="Rectangle 13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1987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DFT</a:t>
              </a:r>
            </a:p>
          </p:txBody>
        </p:sp>
        <p:sp>
          <p:nvSpPr>
            <p:cNvPr id="145422" name="Line 14"/>
            <p:cNvSpPr>
              <a:spLocks noChangeShapeType="1"/>
            </p:cNvSpPr>
            <p:nvPr/>
          </p:nvSpPr>
          <p:spPr bwMode="auto">
            <a:xfrm>
              <a:off x="3804" y="20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3" name="AutoShape 15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41" y="1808"/>
              <a:ext cx="1134" cy="590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Mel </a:t>
              </a:r>
              <a:br>
                <a:rPr lang="en-US" altLang="zh-TW" sz="1800"/>
              </a:br>
              <a:r>
                <a:rPr lang="en-US" altLang="zh-TW" sz="1800"/>
                <a:t>filter-bank</a:t>
              </a:r>
            </a:p>
          </p:txBody>
        </p:sp>
        <p:sp>
          <p:nvSpPr>
            <p:cNvPr id="145424" name="Line 16"/>
            <p:cNvSpPr>
              <a:spLocks noChangeShapeType="1"/>
            </p:cNvSpPr>
            <p:nvPr/>
          </p:nvSpPr>
          <p:spPr bwMode="auto">
            <a:xfrm>
              <a:off x="4619" y="2395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5" name="AutoShape 17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211" y="2803"/>
              <a:ext cx="907" cy="454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Log(| |</a:t>
              </a:r>
              <a:r>
                <a:rPr lang="en-US" altLang="zh-TW" sz="1800" baseline="30000"/>
                <a:t>2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45426" name="Line 18"/>
            <p:cNvSpPr>
              <a:spLocks noChangeShapeType="1"/>
            </p:cNvSpPr>
            <p:nvPr/>
          </p:nvSpPr>
          <p:spPr bwMode="auto">
            <a:xfrm>
              <a:off x="4619" y="3257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 flipH="1">
              <a:off x="3802" y="3665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8" name="Rectangle 20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3574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IDFT</a:t>
              </a:r>
            </a:p>
          </p:txBody>
        </p: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2850" y="3710"/>
              <a:ext cx="4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solidFill>
                    <a:srgbClr val="FF0066"/>
                  </a:solidFill>
                  <a:latin typeface="Book Antiqua" pitchFamily="18" charset="0"/>
                </a:rPr>
                <a:t>MFCC</a:t>
              </a:r>
            </a:p>
          </p:txBody>
        </p:sp>
        <p:sp>
          <p:nvSpPr>
            <p:cNvPr id="145430" name="Line 22"/>
            <p:cNvSpPr>
              <a:spLocks noChangeShapeType="1"/>
            </p:cNvSpPr>
            <p:nvPr/>
          </p:nvSpPr>
          <p:spPr bwMode="auto">
            <a:xfrm>
              <a:off x="3167" y="2077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1" name="AutoShape 23"/>
            <p:cNvSpPr>
              <a:spLocks noChangeArrowheads="1"/>
            </p:cNvSpPr>
            <p:nvPr/>
          </p:nvSpPr>
          <p:spPr bwMode="auto">
            <a:xfrm>
              <a:off x="2850" y="2803"/>
              <a:ext cx="636" cy="363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energy</a:t>
              </a:r>
            </a:p>
          </p:txBody>
        </p:sp>
        <p:sp>
          <p:nvSpPr>
            <p:cNvPr id="145432" name="Line 24"/>
            <p:cNvSpPr>
              <a:spLocks noChangeShapeType="1"/>
            </p:cNvSpPr>
            <p:nvPr/>
          </p:nvSpPr>
          <p:spPr bwMode="auto">
            <a:xfrm>
              <a:off x="3167" y="316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3" name="Line 25"/>
            <p:cNvSpPr>
              <a:spLocks noChangeShapeType="1"/>
            </p:cNvSpPr>
            <p:nvPr/>
          </p:nvSpPr>
          <p:spPr bwMode="auto">
            <a:xfrm flipH="1">
              <a:off x="2668" y="3393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4" name="AutoShape 26">
              <a:hlinkClick r:id="rId7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808" y="3302"/>
              <a:ext cx="862" cy="499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derivatives</a:t>
              </a:r>
            </a:p>
          </p:txBody>
        </p:sp>
        <p:sp>
          <p:nvSpPr>
            <p:cNvPr id="145435" name="Line 27"/>
            <p:cNvSpPr>
              <a:spLocks noChangeShapeType="1"/>
            </p:cNvSpPr>
            <p:nvPr/>
          </p:nvSpPr>
          <p:spPr bwMode="auto">
            <a:xfrm flipH="1">
              <a:off x="2668" y="3665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6" name="Line 28"/>
            <p:cNvSpPr>
              <a:spLocks noChangeShapeType="1"/>
            </p:cNvSpPr>
            <p:nvPr/>
          </p:nvSpPr>
          <p:spPr bwMode="auto">
            <a:xfrm flipH="1">
              <a:off x="1398" y="3529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7" name="Text Box 29"/>
            <p:cNvSpPr txBox="1">
              <a:spLocks noChangeArrowheads="1"/>
            </p:cNvSpPr>
            <p:nvPr/>
          </p:nvSpPr>
          <p:spPr bwMode="auto">
            <a:xfrm>
              <a:off x="796" y="2045"/>
              <a:ext cx="3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8" name="Text Box 30"/>
            <p:cNvSpPr txBox="1">
              <a:spLocks noChangeArrowheads="1"/>
            </p:cNvSpPr>
            <p:nvPr/>
          </p:nvSpPr>
          <p:spPr bwMode="auto">
            <a:xfrm>
              <a:off x="2351" y="2077"/>
              <a:ext cx="3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9" name="Text Box 31"/>
            <p:cNvSpPr txBox="1">
              <a:spLocks noChangeArrowheads="1"/>
            </p:cNvSpPr>
            <p:nvPr/>
          </p:nvSpPr>
          <p:spPr bwMode="auto">
            <a:xfrm>
              <a:off x="2940" y="1805"/>
              <a:ext cx="3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0" name="Text Box 32"/>
            <p:cNvSpPr txBox="1">
              <a:spLocks noChangeArrowheads="1"/>
            </p:cNvSpPr>
            <p:nvPr/>
          </p:nvSpPr>
          <p:spPr bwMode="auto">
            <a:xfrm>
              <a:off x="3786" y="184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k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1" name="Text Box 33"/>
            <p:cNvSpPr txBox="1">
              <a:spLocks noChangeArrowheads="1"/>
            </p:cNvSpPr>
            <p:nvPr/>
          </p:nvSpPr>
          <p:spPr bwMode="auto">
            <a:xfrm>
              <a:off x="4664" y="2486"/>
              <a:ext cx="4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2" name="Text Box 34"/>
            <p:cNvSpPr txBox="1">
              <a:spLocks noChangeArrowheads="1"/>
            </p:cNvSpPr>
            <p:nvPr/>
          </p:nvSpPr>
          <p:spPr bwMode="auto">
            <a:xfrm>
              <a:off x="3984" y="3393"/>
              <a:ext cx="4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3" name="Text Box 35"/>
            <p:cNvSpPr txBox="1">
              <a:spLocks noChangeArrowheads="1"/>
            </p:cNvSpPr>
            <p:nvPr/>
          </p:nvSpPr>
          <p:spPr bwMode="auto">
            <a:xfrm>
              <a:off x="2850" y="3438"/>
              <a:ext cx="3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 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j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graphicFrame>
          <p:nvGraphicFramePr>
            <p:cNvPr id="145444" name="Object 36"/>
            <p:cNvGraphicFramePr>
              <a:graphicFrameLocks noChangeAspect="1"/>
            </p:cNvGraphicFramePr>
            <p:nvPr/>
          </p:nvGraphicFramePr>
          <p:xfrm>
            <a:off x="45" y="3163"/>
            <a:ext cx="1319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11" name="方程式" r:id="rId8" imgW="1371600" imgH="685800" progId="Equation.3">
                    <p:embed/>
                  </p:oleObj>
                </mc:Choice>
                <mc:Fallback>
                  <p:oleObj name="方程式" r:id="rId8" imgW="13716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3163"/>
                          <a:ext cx="1319" cy="6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445" name="Text Box 37"/>
            <p:cNvSpPr txBox="1">
              <a:spLocks noChangeArrowheads="1"/>
            </p:cNvSpPr>
            <p:nvPr/>
          </p:nvSpPr>
          <p:spPr bwMode="auto">
            <a:xfrm>
              <a:off x="2699" y="3158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e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endParaRPr lang="en-US" altLang="zh-TW" sz="1800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89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Logarithmic Operation and IDFT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81075"/>
            <a:ext cx="8435975" cy="5145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The final process of MFCC evaluation : logarithm operation and IDFT</a:t>
            </a:r>
          </a:p>
        </p:txBody>
      </p:sp>
      <p:sp>
        <p:nvSpPr>
          <p:cNvPr id="160772" name="Line 4"/>
          <p:cNvSpPr>
            <a:spLocks noChangeShapeType="1"/>
          </p:cNvSpPr>
          <p:nvPr/>
        </p:nvSpPr>
        <p:spPr bwMode="auto">
          <a:xfrm>
            <a:off x="2555875" y="2852738"/>
            <a:ext cx="431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3" name="Line 5"/>
          <p:cNvSpPr>
            <a:spLocks noChangeShapeType="1"/>
          </p:cNvSpPr>
          <p:nvPr/>
        </p:nvSpPr>
        <p:spPr bwMode="auto">
          <a:xfrm flipV="1">
            <a:off x="3203575" y="2276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4" name="Line 6"/>
          <p:cNvSpPr>
            <a:spLocks noChangeShapeType="1"/>
          </p:cNvSpPr>
          <p:nvPr/>
        </p:nvSpPr>
        <p:spPr bwMode="auto">
          <a:xfrm flipV="1">
            <a:off x="3419475" y="1844675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 flipV="1">
            <a:off x="3563938" y="249237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6" name="Line 8"/>
          <p:cNvSpPr>
            <a:spLocks noChangeShapeType="1"/>
          </p:cNvSpPr>
          <p:nvPr/>
        </p:nvSpPr>
        <p:spPr bwMode="auto">
          <a:xfrm flipV="1">
            <a:off x="3706813" y="2276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7" name="Line 9"/>
          <p:cNvSpPr>
            <a:spLocks noChangeShapeType="1"/>
          </p:cNvSpPr>
          <p:nvPr/>
        </p:nvSpPr>
        <p:spPr bwMode="auto">
          <a:xfrm flipV="1">
            <a:off x="3851275" y="2636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8" name="Line 10"/>
          <p:cNvSpPr>
            <a:spLocks noChangeShapeType="1"/>
          </p:cNvSpPr>
          <p:nvPr/>
        </p:nvSpPr>
        <p:spPr bwMode="auto">
          <a:xfrm flipV="1">
            <a:off x="4067175" y="1989138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9" name="Line 11"/>
          <p:cNvSpPr>
            <a:spLocks noChangeShapeType="1"/>
          </p:cNvSpPr>
          <p:nvPr/>
        </p:nvSpPr>
        <p:spPr bwMode="auto">
          <a:xfrm flipV="1">
            <a:off x="4211638" y="24209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0" name="Line 12"/>
          <p:cNvSpPr>
            <a:spLocks noChangeShapeType="1"/>
          </p:cNvSpPr>
          <p:nvPr/>
        </p:nvSpPr>
        <p:spPr bwMode="auto">
          <a:xfrm flipV="1">
            <a:off x="4356100" y="25654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1" name="Line 13"/>
          <p:cNvSpPr>
            <a:spLocks noChangeShapeType="1"/>
          </p:cNvSpPr>
          <p:nvPr/>
        </p:nvSpPr>
        <p:spPr bwMode="auto">
          <a:xfrm flipV="1">
            <a:off x="4572000" y="23495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2" name="Line 14"/>
          <p:cNvSpPr>
            <a:spLocks noChangeShapeType="1"/>
          </p:cNvSpPr>
          <p:nvPr/>
        </p:nvSpPr>
        <p:spPr bwMode="auto">
          <a:xfrm flipV="1">
            <a:off x="4714875" y="2636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3" name="Line 15"/>
          <p:cNvSpPr>
            <a:spLocks noChangeShapeType="1"/>
          </p:cNvSpPr>
          <p:nvPr/>
        </p:nvSpPr>
        <p:spPr bwMode="auto">
          <a:xfrm flipV="1">
            <a:off x="4859338" y="220503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4" name="Line 16"/>
          <p:cNvSpPr>
            <a:spLocks noChangeShapeType="1"/>
          </p:cNvSpPr>
          <p:nvPr/>
        </p:nvSpPr>
        <p:spPr bwMode="auto">
          <a:xfrm flipV="1">
            <a:off x="5003800" y="24209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5" name="Line 17"/>
          <p:cNvSpPr>
            <a:spLocks noChangeShapeType="1"/>
          </p:cNvSpPr>
          <p:nvPr/>
        </p:nvSpPr>
        <p:spPr bwMode="auto">
          <a:xfrm flipV="1">
            <a:off x="5219700" y="1989138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6" name="Text Box 18"/>
          <p:cNvSpPr txBox="1">
            <a:spLocks noChangeArrowheads="1"/>
          </p:cNvSpPr>
          <p:nvPr/>
        </p:nvSpPr>
        <p:spPr bwMode="auto">
          <a:xfrm>
            <a:off x="684213" y="2205038"/>
            <a:ext cx="177484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 dirty="0">
                <a:latin typeface="Times New Roman" pitchFamily="18" charset="0"/>
              </a:rPr>
              <a:t>Mel-filter output </a:t>
            </a:r>
            <a:br>
              <a:rPr lang="en-US" altLang="zh-TW" sz="1800" i="1" dirty="0">
                <a:latin typeface="Times New Roman" pitchFamily="18" charset="0"/>
              </a:rPr>
            </a:br>
            <a:r>
              <a:rPr lang="en-US" altLang="zh-TW" sz="1800" b="1" i="1" dirty="0" err="1" smtClean="0">
                <a:latin typeface="Times New Roman" pitchFamily="18" charset="0"/>
              </a:rPr>
              <a:t>Y</a:t>
            </a:r>
            <a:r>
              <a:rPr lang="en-US" altLang="zh-TW" sz="1800" i="1" baseline="-25000" dirty="0" err="1" smtClean="0">
                <a:latin typeface="Times New Roman" pitchFamily="18" charset="0"/>
              </a:rPr>
              <a:t>t</a:t>
            </a:r>
            <a:r>
              <a:rPr lang="en-US" altLang="zh-TW" sz="1800" i="1" dirty="0" smtClean="0">
                <a:latin typeface="Times New Roman" pitchFamily="18" charset="0"/>
              </a:rPr>
              <a:t>(m</a:t>
            </a:r>
            <a:r>
              <a:rPr lang="en-US" altLang="zh-TW" sz="1800" i="1" dirty="0">
                <a:latin typeface="Times New Roman" pitchFamily="18" charset="0"/>
              </a:rPr>
              <a:t>)</a:t>
            </a:r>
            <a:endParaRPr lang="en-US" altLang="zh-TW" sz="1800" dirty="0"/>
          </a:p>
        </p:txBody>
      </p:sp>
      <p:sp>
        <p:nvSpPr>
          <p:cNvPr id="160787" name="AutoShape 19"/>
          <p:cNvSpPr>
            <a:spLocks noChangeArrowheads="1"/>
          </p:cNvSpPr>
          <p:nvPr/>
        </p:nvSpPr>
        <p:spPr bwMode="auto">
          <a:xfrm>
            <a:off x="4067175" y="2997200"/>
            <a:ext cx="649288" cy="936625"/>
          </a:xfrm>
          <a:prstGeom prst="downArrow">
            <a:avLst>
              <a:gd name="adj1" fmla="val 50000"/>
              <a:gd name="adj2" fmla="val 36064"/>
            </a:avLst>
          </a:prstGeom>
          <a:solidFill>
            <a:srgbClr val="D2EAEC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0788" name="Line 20"/>
          <p:cNvSpPr>
            <a:spLocks noChangeShapeType="1"/>
          </p:cNvSpPr>
          <p:nvPr/>
        </p:nvSpPr>
        <p:spPr bwMode="auto">
          <a:xfrm>
            <a:off x="2555875" y="4581525"/>
            <a:ext cx="431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9" name="Line 21"/>
          <p:cNvSpPr>
            <a:spLocks noChangeShapeType="1"/>
          </p:cNvSpPr>
          <p:nvPr/>
        </p:nvSpPr>
        <p:spPr bwMode="auto">
          <a:xfrm flipV="1">
            <a:off x="3203575" y="429260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0" name="Line 22"/>
          <p:cNvSpPr>
            <a:spLocks noChangeShapeType="1"/>
          </p:cNvSpPr>
          <p:nvPr/>
        </p:nvSpPr>
        <p:spPr bwMode="auto">
          <a:xfrm flipV="1">
            <a:off x="3419475" y="3789363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1" name="Line 23"/>
          <p:cNvSpPr>
            <a:spLocks noChangeShapeType="1"/>
          </p:cNvSpPr>
          <p:nvPr/>
        </p:nvSpPr>
        <p:spPr bwMode="auto">
          <a:xfrm flipV="1">
            <a:off x="3563938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2" name="Line 24"/>
          <p:cNvSpPr>
            <a:spLocks noChangeShapeType="1"/>
          </p:cNvSpPr>
          <p:nvPr/>
        </p:nvSpPr>
        <p:spPr bwMode="auto">
          <a:xfrm flipV="1">
            <a:off x="3708400" y="41497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3" name="Line 25"/>
          <p:cNvSpPr>
            <a:spLocks noChangeShapeType="1"/>
          </p:cNvSpPr>
          <p:nvPr/>
        </p:nvSpPr>
        <p:spPr bwMode="auto">
          <a:xfrm flipV="1">
            <a:off x="3851275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4" name="Line 26"/>
          <p:cNvSpPr>
            <a:spLocks noChangeShapeType="1"/>
          </p:cNvSpPr>
          <p:nvPr/>
        </p:nvSpPr>
        <p:spPr bwMode="auto">
          <a:xfrm flipV="1">
            <a:off x="4067175" y="40052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5" name="Line 27"/>
          <p:cNvSpPr>
            <a:spLocks noChangeShapeType="1"/>
          </p:cNvSpPr>
          <p:nvPr/>
        </p:nvSpPr>
        <p:spPr bwMode="auto">
          <a:xfrm flipV="1">
            <a:off x="4211638" y="41497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6" name="Line 28"/>
          <p:cNvSpPr>
            <a:spLocks noChangeShapeType="1"/>
          </p:cNvSpPr>
          <p:nvPr/>
        </p:nvSpPr>
        <p:spPr bwMode="auto">
          <a:xfrm flipV="1">
            <a:off x="4356100" y="42941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7" name="Line 29"/>
          <p:cNvSpPr>
            <a:spLocks noChangeShapeType="1"/>
          </p:cNvSpPr>
          <p:nvPr/>
        </p:nvSpPr>
        <p:spPr bwMode="auto">
          <a:xfrm flipV="1">
            <a:off x="4572000" y="42211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8" name="Line 30"/>
          <p:cNvSpPr>
            <a:spLocks noChangeShapeType="1"/>
          </p:cNvSpPr>
          <p:nvPr/>
        </p:nvSpPr>
        <p:spPr bwMode="auto">
          <a:xfrm flipV="1">
            <a:off x="4714875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9" name="Line 31"/>
          <p:cNvSpPr>
            <a:spLocks noChangeShapeType="1"/>
          </p:cNvSpPr>
          <p:nvPr/>
        </p:nvSpPr>
        <p:spPr bwMode="auto">
          <a:xfrm flipV="1">
            <a:off x="4859338" y="429260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0" name="Line 32"/>
          <p:cNvSpPr>
            <a:spLocks noChangeShapeType="1"/>
          </p:cNvSpPr>
          <p:nvPr/>
        </p:nvSpPr>
        <p:spPr bwMode="auto">
          <a:xfrm flipV="1">
            <a:off x="5003800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1" name="Line 33"/>
          <p:cNvSpPr>
            <a:spLocks noChangeShapeType="1"/>
          </p:cNvSpPr>
          <p:nvPr/>
        </p:nvSpPr>
        <p:spPr bwMode="auto">
          <a:xfrm flipV="1">
            <a:off x="5219700" y="40052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2" name="Text Box 34"/>
          <p:cNvSpPr txBox="1">
            <a:spLocks noChangeArrowheads="1"/>
          </p:cNvSpPr>
          <p:nvPr/>
        </p:nvSpPr>
        <p:spPr bwMode="auto">
          <a:xfrm>
            <a:off x="6064250" y="2441575"/>
            <a:ext cx="1458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Filter index</a:t>
            </a:r>
            <a:r>
              <a:rPr lang="en-US" altLang="zh-TW" sz="1800" i="1">
                <a:latin typeface="Times New Roman" pitchFamily="18" charset="0"/>
              </a:rPr>
              <a:t>(m)</a:t>
            </a:r>
          </a:p>
        </p:txBody>
      </p:sp>
      <p:sp>
        <p:nvSpPr>
          <p:cNvPr id="160803" name="Text Box 35"/>
          <p:cNvSpPr txBox="1">
            <a:spLocks noChangeArrowheads="1"/>
          </p:cNvSpPr>
          <p:nvPr/>
        </p:nvSpPr>
        <p:spPr bwMode="auto">
          <a:xfrm>
            <a:off x="6156325" y="4197350"/>
            <a:ext cx="1458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Filter index</a:t>
            </a:r>
            <a:r>
              <a:rPr lang="en-US" altLang="zh-TW" sz="1800" i="1">
                <a:latin typeface="Times New Roman" pitchFamily="18" charset="0"/>
              </a:rPr>
              <a:t>(m)</a:t>
            </a:r>
          </a:p>
        </p:txBody>
      </p:sp>
      <p:sp>
        <p:nvSpPr>
          <p:cNvPr id="160804" name="AutoShape 36"/>
          <p:cNvSpPr>
            <a:spLocks noChangeArrowheads="1"/>
          </p:cNvSpPr>
          <p:nvPr/>
        </p:nvSpPr>
        <p:spPr bwMode="auto">
          <a:xfrm>
            <a:off x="3708400" y="3141663"/>
            <a:ext cx="1368425" cy="431800"/>
          </a:xfrm>
          <a:prstGeom prst="roundRect">
            <a:avLst>
              <a:gd name="adj" fmla="val 16667"/>
            </a:avLst>
          </a:prstGeom>
          <a:solidFill>
            <a:srgbClr val="C5E5E7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/>
              <a:t>Log(| |</a:t>
            </a:r>
            <a:r>
              <a:rPr lang="en-US" altLang="zh-TW" sz="1800" baseline="30000"/>
              <a:t>2</a:t>
            </a:r>
            <a:r>
              <a:rPr lang="en-US" altLang="zh-TW" sz="1800"/>
              <a:t>)</a:t>
            </a:r>
          </a:p>
        </p:txBody>
      </p:sp>
      <p:sp>
        <p:nvSpPr>
          <p:cNvPr id="160805" name="Text Box 37"/>
          <p:cNvSpPr txBox="1">
            <a:spLocks noChangeArrowheads="1"/>
          </p:cNvSpPr>
          <p:nvPr/>
        </p:nvSpPr>
        <p:spPr bwMode="auto">
          <a:xfrm>
            <a:off x="781107" y="3933825"/>
            <a:ext cx="7665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b="1" i="1" dirty="0" err="1" smtClean="0">
                <a:latin typeface="Times New Roman" pitchFamily="18" charset="0"/>
              </a:rPr>
              <a:t>Y’</a:t>
            </a:r>
            <a:r>
              <a:rPr lang="en-US" altLang="zh-TW" sz="1800" i="1" baseline="-25000" dirty="0" err="1" smtClean="0">
                <a:latin typeface="Times New Roman" pitchFamily="18" charset="0"/>
              </a:rPr>
              <a:t>t</a:t>
            </a:r>
            <a:r>
              <a:rPr lang="en-US" altLang="zh-TW" sz="1800" i="1" dirty="0" smtClean="0">
                <a:latin typeface="Times New Roman" pitchFamily="18" charset="0"/>
              </a:rPr>
              <a:t>(m</a:t>
            </a:r>
            <a:r>
              <a:rPr lang="en-US" altLang="zh-TW" sz="1800" i="1" dirty="0">
                <a:latin typeface="Times New Roman" pitchFamily="18" charset="0"/>
              </a:rPr>
              <a:t>)</a:t>
            </a:r>
          </a:p>
        </p:txBody>
      </p:sp>
      <p:sp>
        <p:nvSpPr>
          <p:cNvPr id="160806" name="AutoShape 38"/>
          <p:cNvSpPr>
            <a:spLocks noChangeArrowheads="1"/>
          </p:cNvSpPr>
          <p:nvPr/>
        </p:nvSpPr>
        <p:spPr bwMode="auto">
          <a:xfrm>
            <a:off x="4067175" y="4652963"/>
            <a:ext cx="649288" cy="936625"/>
          </a:xfrm>
          <a:prstGeom prst="downArrow">
            <a:avLst>
              <a:gd name="adj1" fmla="val 50000"/>
              <a:gd name="adj2" fmla="val 36064"/>
            </a:avLst>
          </a:prstGeom>
          <a:solidFill>
            <a:srgbClr val="D2EAEC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0807" name="AutoShape 39"/>
          <p:cNvSpPr>
            <a:spLocks noChangeArrowheads="1"/>
          </p:cNvSpPr>
          <p:nvPr/>
        </p:nvSpPr>
        <p:spPr bwMode="auto">
          <a:xfrm>
            <a:off x="3708400" y="4797425"/>
            <a:ext cx="1368425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/>
              <a:t>IDFT</a:t>
            </a:r>
          </a:p>
        </p:txBody>
      </p:sp>
      <p:sp>
        <p:nvSpPr>
          <p:cNvPr id="160808" name="Line 40"/>
          <p:cNvSpPr>
            <a:spLocks noChangeShapeType="1"/>
          </p:cNvSpPr>
          <p:nvPr/>
        </p:nvSpPr>
        <p:spPr bwMode="auto">
          <a:xfrm>
            <a:off x="2555875" y="6165850"/>
            <a:ext cx="431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9" name="Line 41"/>
          <p:cNvSpPr>
            <a:spLocks noChangeShapeType="1"/>
          </p:cNvSpPr>
          <p:nvPr/>
        </p:nvSpPr>
        <p:spPr bwMode="auto">
          <a:xfrm flipV="1">
            <a:off x="3203575" y="53736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0" name="Line 42"/>
          <p:cNvSpPr>
            <a:spLocks noChangeShapeType="1"/>
          </p:cNvSpPr>
          <p:nvPr/>
        </p:nvSpPr>
        <p:spPr bwMode="auto">
          <a:xfrm flipV="1">
            <a:off x="3419475" y="57340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1" name="Line 43"/>
          <p:cNvSpPr>
            <a:spLocks noChangeShapeType="1"/>
          </p:cNvSpPr>
          <p:nvPr/>
        </p:nvSpPr>
        <p:spPr bwMode="auto">
          <a:xfrm flipV="1">
            <a:off x="3563938" y="58054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2" name="Line 44"/>
          <p:cNvSpPr>
            <a:spLocks noChangeShapeType="1"/>
          </p:cNvSpPr>
          <p:nvPr/>
        </p:nvSpPr>
        <p:spPr bwMode="auto">
          <a:xfrm flipV="1">
            <a:off x="3708400" y="587692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3" name="Line 45"/>
          <p:cNvSpPr>
            <a:spLocks noChangeShapeType="1"/>
          </p:cNvSpPr>
          <p:nvPr/>
        </p:nvSpPr>
        <p:spPr bwMode="auto">
          <a:xfrm flipV="1">
            <a:off x="3851275" y="59499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4" name="Line 46"/>
          <p:cNvSpPr>
            <a:spLocks noChangeShapeType="1"/>
          </p:cNvSpPr>
          <p:nvPr/>
        </p:nvSpPr>
        <p:spPr bwMode="auto">
          <a:xfrm flipV="1">
            <a:off x="4067175" y="587692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5" name="Line 47"/>
          <p:cNvSpPr>
            <a:spLocks noChangeShapeType="1"/>
          </p:cNvSpPr>
          <p:nvPr/>
        </p:nvSpPr>
        <p:spPr bwMode="auto">
          <a:xfrm flipV="1">
            <a:off x="4211638" y="602138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6" name="Line 48"/>
          <p:cNvSpPr>
            <a:spLocks noChangeShapeType="1"/>
          </p:cNvSpPr>
          <p:nvPr/>
        </p:nvSpPr>
        <p:spPr bwMode="auto">
          <a:xfrm flipV="1">
            <a:off x="4356100" y="58785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7" name="Line 49"/>
          <p:cNvSpPr>
            <a:spLocks noChangeShapeType="1"/>
          </p:cNvSpPr>
          <p:nvPr/>
        </p:nvSpPr>
        <p:spPr bwMode="auto">
          <a:xfrm flipV="1">
            <a:off x="4572000" y="58054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8" name="Line 50"/>
          <p:cNvSpPr>
            <a:spLocks noChangeShapeType="1"/>
          </p:cNvSpPr>
          <p:nvPr/>
        </p:nvSpPr>
        <p:spPr bwMode="auto">
          <a:xfrm flipV="1">
            <a:off x="4714875" y="59499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9" name="Text Box 51"/>
          <p:cNvSpPr txBox="1">
            <a:spLocks noChangeArrowheads="1"/>
          </p:cNvSpPr>
          <p:nvPr/>
        </p:nvSpPr>
        <p:spPr bwMode="auto">
          <a:xfrm>
            <a:off x="6156325" y="5780088"/>
            <a:ext cx="1260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</a:t>
            </a:r>
            <a:r>
              <a:rPr lang="en-US" altLang="zh-TW" sz="1800" i="1">
                <a:latin typeface="Times New Roman" pitchFamily="18" charset="0"/>
              </a:rPr>
              <a:t>( j)</a:t>
            </a:r>
          </a:p>
        </p:txBody>
      </p:sp>
      <p:sp>
        <p:nvSpPr>
          <p:cNvPr id="160820" name="Text Box 52"/>
          <p:cNvSpPr txBox="1">
            <a:spLocks noChangeArrowheads="1"/>
          </p:cNvSpPr>
          <p:nvPr/>
        </p:nvSpPr>
        <p:spPr bwMode="auto">
          <a:xfrm>
            <a:off x="468313" y="5514975"/>
            <a:ext cx="1922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>
                <a:latin typeface="Times New Roman" pitchFamily="18" charset="0"/>
              </a:rPr>
              <a:t>MFCC vector </a:t>
            </a:r>
            <a:r>
              <a:rPr lang="en-US" altLang="zh-TW" sz="1800" b="1" i="1">
                <a:latin typeface="Times New Roman" pitchFamily="18" charset="0"/>
              </a:rPr>
              <a:t>y</a:t>
            </a:r>
            <a:r>
              <a:rPr lang="en-US" altLang="zh-TW" sz="1800" i="1" baseline="-25000">
                <a:latin typeface="Times New Roman" pitchFamily="18" charset="0"/>
              </a:rPr>
              <a:t>t</a:t>
            </a:r>
            <a:r>
              <a:rPr lang="en-US" altLang="zh-TW" sz="1800" i="1">
                <a:latin typeface="Times New Roman" pitchFamily="18" charset="0"/>
              </a:rPr>
              <a:t>( j)</a:t>
            </a:r>
          </a:p>
        </p:txBody>
      </p:sp>
      <p:sp>
        <p:nvSpPr>
          <p:cNvPr id="160821" name="Text Box 53"/>
          <p:cNvSpPr txBox="1">
            <a:spLocks noChangeArrowheads="1"/>
          </p:cNvSpPr>
          <p:nvPr/>
        </p:nvSpPr>
        <p:spPr bwMode="auto">
          <a:xfrm>
            <a:off x="5508625" y="5013325"/>
            <a:ext cx="906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>
                <a:latin typeface="Times New Roman" pitchFamily="18" charset="0"/>
              </a:rPr>
              <a:t>y</a:t>
            </a:r>
            <a:r>
              <a:rPr lang="en-US" altLang="zh-TW" sz="1800" i="1" baseline="-25000">
                <a:latin typeface="Times New Roman" pitchFamily="18" charset="0"/>
              </a:rPr>
              <a:t>t</a:t>
            </a:r>
            <a:r>
              <a:rPr lang="en-US" altLang="zh-TW" sz="1800" i="1">
                <a:latin typeface="Times New Roman" pitchFamily="18" charset="0"/>
              </a:rPr>
              <a:t>=</a:t>
            </a:r>
            <a:r>
              <a:rPr lang="en-US" altLang="zh-TW" sz="1800" b="1">
                <a:latin typeface="Times New Roman" pitchFamily="18" charset="0"/>
              </a:rPr>
              <a:t>C</a:t>
            </a:r>
            <a:r>
              <a:rPr lang="en-US" altLang="zh-TW" sz="1800" b="1" i="1">
                <a:latin typeface="Times New Roman" pitchFamily="18" charset="0"/>
              </a:rPr>
              <a:t>Y</a:t>
            </a:r>
            <a:r>
              <a:rPr lang="en-US" altLang="zh-TW" sz="1800" i="1">
                <a:latin typeface="Times New Roman" pitchFamily="18" charset="0"/>
              </a:rPr>
              <a:t>’</a:t>
            </a:r>
            <a:r>
              <a:rPr lang="en-US" altLang="zh-TW" sz="1800" i="1" baseline="-25000">
                <a:latin typeface="Times New Roman" pitchFamily="18" charset="0"/>
              </a:rPr>
              <a:t>t</a:t>
            </a:r>
          </a:p>
        </p:txBody>
      </p:sp>
      <p:sp>
        <p:nvSpPr>
          <p:cNvPr id="160822" name="Text Box 55"/>
          <p:cNvSpPr txBox="1">
            <a:spLocks noChangeArrowheads="1"/>
          </p:cNvSpPr>
          <p:nvPr/>
        </p:nvSpPr>
        <p:spPr bwMode="auto">
          <a:xfrm>
            <a:off x="3094038" y="2843213"/>
            <a:ext cx="2159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latin typeface="Times New Roman" pitchFamily="18" charset="0"/>
              </a:rPr>
              <a:t>0</a:t>
            </a:r>
          </a:p>
        </p:txBody>
      </p:sp>
      <p:sp>
        <p:nvSpPr>
          <p:cNvPr id="160823" name="Text Box 56"/>
          <p:cNvSpPr txBox="1">
            <a:spLocks noChangeArrowheads="1"/>
          </p:cNvSpPr>
          <p:nvPr/>
        </p:nvSpPr>
        <p:spPr bwMode="auto">
          <a:xfrm>
            <a:off x="3059113" y="4581525"/>
            <a:ext cx="2159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latin typeface="Times New Roman" pitchFamily="18" charset="0"/>
              </a:rPr>
              <a:t>0</a:t>
            </a:r>
          </a:p>
        </p:txBody>
      </p:sp>
      <p:sp>
        <p:nvSpPr>
          <p:cNvPr id="160824" name="Text Box 58"/>
          <p:cNvSpPr txBox="1">
            <a:spLocks noChangeArrowheads="1"/>
          </p:cNvSpPr>
          <p:nvPr/>
        </p:nvSpPr>
        <p:spPr bwMode="auto">
          <a:xfrm>
            <a:off x="4837113" y="4545013"/>
            <a:ext cx="792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b="1">
                <a:latin typeface="Times New Roman" pitchFamily="18" charset="0"/>
              </a:rPr>
              <a:t>M-1</a:t>
            </a:r>
          </a:p>
        </p:txBody>
      </p:sp>
      <p:sp>
        <p:nvSpPr>
          <p:cNvPr id="160825" name="Text Box 60"/>
          <p:cNvSpPr txBox="1">
            <a:spLocks noChangeArrowheads="1"/>
          </p:cNvSpPr>
          <p:nvPr/>
        </p:nvSpPr>
        <p:spPr bwMode="auto">
          <a:xfrm>
            <a:off x="3049588" y="6127750"/>
            <a:ext cx="3222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latin typeface="Times New Roman" pitchFamily="18" charset="0"/>
              </a:rPr>
              <a:t>0</a:t>
            </a:r>
          </a:p>
        </p:txBody>
      </p:sp>
      <p:sp>
        <p:nvSpPr>
          <p:cNvPr id="160826" name="Text Box 61"/>
          <p:cNvSpPr txBox="1">
            <a:spLocks noChangeArrowheads="1"/>
          </p:cNvSpPr>
          <p:nvPr/>
        </p:nvSpPr>
        <p:spPr bwMode="auto">
          <a:xfrm>
            <a:off x="4821238" y="2852738"/>
            <a:ext cx="792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b="1">
                <a:latin typeface="Times New Roman" pitchFamily="18" charset="0"/>
              </a:rPr>
              <a:t>M-1</a:t>
            </a:r>
          </a:p>
        </p:txBody>
      </p:sp>
      <p:sp>
        <p:nvSpPr>
          <p:cNvPr id="160827" name="Text Box 62"/>
          <p:cNvSpPr txBox="1">
            <a:spLocks noChangeArrowheads="1"/>
          </p:cNvSpPr>
          <p:nvPr/>
        </p:nvSpPr>
        <p:spPr bwMode="auto">
          <a:xfrm>
            <a:off x="4427538" y="6137275"/>
            <a:ext cx="504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b="1">
                <a:latin typeface="Times New Roman" pitchFamily="18" charset="0"/>
              </a:rPr>
              <a:t>J-1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Log Energy Computation?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925" y="908050"/>
            <a:ext cx="9109075" cy="59216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Using the magnitude (or energy) only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Phase information is not very helpful in speech recognition</a:t>
            </a:r>
          </a:p>
          <a:p>
            <a:pPr lvl="2" eaLnBrk="1" hangingPunct="1"/>
            <a:r>
              <a:rPr lang="en-US" altLang="zh-TW" sz="2000" dirty="0" smtClean="0">
                <a:latin typeface="Times New Roman" pitchFamily="18" charset="0"/>
              </a:rPr>
              <a:t>Replacing the phase part of the original speech signal with continuous random phase usually won’t be perceived by human ears</a:t>
            </a: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</a:rPr>
              <a:t>Using the Logarithmic operation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Human perception </a:t>
            </a:r>
            <a:r>
              <a:rPr lang="en-US" altLang="zh-TW" sz="2200" dirty="0">
                <a:latin typeface="Times New Roman" pitchFamily="18" charset="0"/>
              </a:rPr>
              <a:t>sensitivity is proportional to signal energy in logarithmic </a:t>
            </a:r>
            <a:r>
              <a:rPr lang="en-US" altLang="zh-TW" sz="2200" dirty="0" smtClean="0">
                <a:latin typeface="Times New Roman" pitchFamily="18" charset="0"/>
              </a:rPr>
              <a:t>scale (relative ratios between signal energy values)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The logarithm compresses larger values while expands smaller values, which is a characteristic of the human hearing system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The dynamic compression also makes feature extraction less sensitive to variations in signal dynamics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To make a convolved noisy process additive</a:t>
            </a:r>
          </a:p>
          <a:p>
            <a:pPr lvl="2" eaLnBrk="1" hangingPunct="1"/>
            <a:r>
              <a:rPr lang="en-US" altLang="zh-TW" sz="2000" dirty="0" smtClean="0">
                <a:latin typeface="Times New Roman" pitchFamily="18" charset="0"/>
              </a:rPr>
              <a:t>Speech signal </a:t>
            </a:r>
            <a:r>
              <a:rPr lang="en-US" altLang="zh-TW" sz="2000" i="1" dirty="0" smtClean="0">
                <a:latin typeface="Times New Roman" pitchFamily="18" charset="0"/>
              </a:rPr>
              <a:t>x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), excitation </a:t>
            </a:r>
            <a:r>
              <a:rPr lang="en-US" altLang="zh-TW" sz="2000" i="1" dirty="0" smtClean="0">
                <a:latin typeface="Times New Roman" pitchFamily="18" charset="0"/>
              </a:rPr>
              <a:t>u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 and the impulse response of vocal tract </a:t>
            </a:r>
            <a:r>
              <a:rPr lang="en-US" altLang="zh-TW" sz="2000" i="1" dirty="0" smtClean="0">
                <a:latin typeface="Times New Roman" pitchFamily="18" charset="0"/>
              </a:rPr>
              <a:t>g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</a:t>
            </a:r>
            <a:br>
              <a:rPr lang="en-US" altLang="zh-TW" sz="2000" dirty="0" smtClean="0">
                <a:latin typeface="Times New Roman" pitchFamily="18" charset="0"/>
              </a:rPr>
            </a:br>
            <a:r>
              <a:rPr lang="en-US" altLang="zh-TW" sz="2000" dirty="0" smtClean="0">
                <a:latin typeface="Times New Roman" pitchFamily="18" charset="0"/>
              </a:rPr>
              <a:t>            </a:t>
            </a:r>
            <a:r>
              <a:rPr lang="en-US" altLang="zh-TW" sz="2000" i="1" dirty="0" smtClean="0">
                <a:latin typeface="Times New Roman" pitchFamily="18" charset="0"/>
              </a:rPr>
              <a:t>x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)=</a:t>
            </a:r>
            <a:r>
              <a:rPr lang="en-US" altLang="zh-TW" sz="2000" i="1" dirty="0" smtClean="0">
                <a:latin typeface="Times New Roman" pitchFamily="18" charset="0"/>
              </a:rPr>
              <a:t>u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)*</a:t>
            </a:r>
            <a:r>
              <a:rPr lang="en-US" altLang="zh-TW" sz="2000" i="1" dirty="0" smtClean="0">
                <a:latin typeface="Times New Roman" pitchFamily="18" charset="0"/>
              </a:rPr>
              <a:t>g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 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X(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)=U(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)G(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</a:t>
            </a:r>
            <a:br>
              <a:rPr lang="en-US" altLang="zh-TW" sz="2000" dirty="0" smtClean="0">
                <a:latin typeface="Times New Roman" pitchFamily="18" charset="0"/>
                <a:sym typeface="Wingdings" pitchFamily="2" charset="2"/>
              </a:rPr>
            </a:b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  |X(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)|=|U(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)||G(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 </a:t>
            </a:r>
            <a:r>
              <a:rPr lang="en-US" altLang="zh-TW" sz="2000" dirty="0" err="1" smtClean="0">
                <a:latin typeface="Times New Roman" pitchFamily="18" charset="0"/>
                <a:sym typeface="Wingdings" pitchFamily="2" charset="2"/>
              </a:rPr>
              <a:t>log|X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)|=</a:t>
            </a:r>
            <a:r>
              <a:rPr lang="en-US" altLang="zh-TW" sz="2000" dirty="0" err="1" smtClean="0">
                <a:latin typeface="Times New Roman" pitchFamily="18" charset="0"/>
                <a:sym typeface="Wingdings" pitchFamily="2" charset="2"/>
              </a:rPr>
              <a:t>log|U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)|+</a:t>
            </a:r>
            <a:r>
              <a:rPr lang="en-US" altLang="zh-TW" sz="2000" dirty="0" err="1" smtClean="0">
                <a:latin typeface="Times New Roman" pitchFamily="18" charset="0"/>
                <a:sym typeface="Wingdings" pitchFamily="2" charset="2"/>
              </a:rPr>
              <a:t>log|G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</a:t>
            </a:r>
            <a:r>
              <a:rPr lang="en-US" altLang="zh-TW" sz="2000" dirty="0" smtClean="0">
                <a:latin typeface="Times New Roman" pitchFamily="18" charset="0"/>
              </a:rPr>
              <a:t> 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36</a:t>
            </a:fld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Inverse DFT?</a:t>
            </a:r>
          </a:p>
        </p:txBody>
      </p:sp>
      <p:sp>
        <p:nvSpPr>
          <p:cNvPr id="1628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1081088"/>
            <a:ext cx="8858250" cy="52106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Final procedure for MFCC : performing the inverse DFT on the log-spectral power</a:t>
            </a:r>
          </a:p>
          <a:p>
            <a:pPr eaLnBrk="1" hangingPunct="1">
              <a:lnSpc>
                <a:spcPct val="90000"/>
              </a:lnSpc>
            </a:pPr>
            <a:endParaRPr lang="en-US" altLang="zh-TW" sz="24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26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Advantages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Since the log-power spectrum is real and symmetric, the inverse DFT reduces to a Discrete Cosine Transform (DCT). The DCT has the property to produce highly uncorrelated features </a:t>
            </a:r>
            <a:r>
              <a:rPr lang="en-US" altLang="zh-TW" sz="2200" b="1" i="1" dirty="0" err="1" smtClean="0">
                <a:latin typeface="Times New Roman" pitchFamily="18" charset="0"/>
              </a:rPr>
              <a:t>y</a:t>
            </a:r>
            <a:r>
              <a:rPr lang="en-US" altLang="zh-TW" sz="2200" baseline="-25000" dirty="0" err="1" smtClean="0">
                <a:latin typeface="Times New Roman" pitchFamily="18" charset="0"/>
              </a:rPr>
              <a:t>t</a:t>
            </a:r>
            <a:endParaRPr lang="en-US" altLang="zh-TW" sz="2200" dirty="0" smtClean="0">
              <a:latin typeface="Times New Roman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diagonal rather than full covariance matrices can be used in the Gaussian distributions in many cases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Easier to remove the interference of excitation on formant structures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smtClean="0">
                <a:latin typeface="Times New Roman" pitchFamily="18" charset="0"/>
              </a:rPr>
              <a:t>the </a:t>
            </a:r>
            <a:r>
              <a:rPr lang="en-US" altLang="zh-TW" sz="2000" dirty="0" smtClean="0">
                <a:latin typeface="Times New Roman" pitchFamily="18" charset="0"/>
              </a:rPr>
              <a:t>phoneme for a segment of speech signal is primarily based on the formant structure (or vocal tract shape)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on the frequency scale the formant structure changes slowly over frequency, while the excitation changes much faster</a:t>
            </a:r>
          </a:p>
        </p:txBody>
      </p:sp>
      <p:graphicFrame>
        <p:nvGraphicFramePr>
          <p:cNvPr id="162820" name="Object 4"/>
          <p:cNvGraphicFramePr>
            <a:graphicFrameLocks noChangeAspect="1"/>
          </p:cNvGraphicFramePr>
          <p:nvPr/>
        </p:nvGraphicFramePr>
        <p:xfrm>
          <a:off x="442913" y="1727200"/>
          <a:ext cx="788035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39" name="方程式" r:id="rId3" imgW="3962400" imgH="457200" progId="Equation.3">
                  <p:embed/>
                </p:oleObj>
              </mc:Choice>
              <mc:Fallback>
                <p:oleObj name="方程式" r:id="rId3" imgW="39624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1727200"/>
                        <a:ext cx="7880350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Speech Production and Source Model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7.0)</a:t>
            </a:r>
            <a:endParaRPr lang="en-US" altLang="zh-TW" sz="2800" b="1" dirty="0" smtClean="0">
              <a:latin typeface="Times New Roman" pitchFamily="18" charset="0"/>
            </a:endParaRPr>
          </a:p>
        </p:txBody>
      </p:sp>
      <p:graphicFrame>
        <p:nvGraphicFramePr>
          <p:cNvPr id="126979" name="Object 16"/>
          <p:cNvGraphicFramePr>
            <a:graphicFrameLocks noGrp="1" noChangeAspect="1"/>
          </p:cNvGraphicFramePr>
          <p:nvPr>
            <p:ph sz="half" idx="1"/>
          </p:nvPr>
        </p:nvGraphicFramePr>
        <p:xfrm>
          <a:off x="5937250" y="1557338"/>
          <a:ext cx="4429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74" name="方程式" r:id="rId3" imgW="266353" imgH="215619" progId="Equation.3">
                  <p:embed/>
                </p:oleObj>
              </mc:Choice>
              <mc:Fallback>
                <p:oleObj name="方程式" r:id="rId3" imgW="266353" imgH="21561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0" y="1557338"/>
                        <a:ext cx="4429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Text Box 3"/>
          <p:cNvSpPr txBox="1">
            <a:spLocks noChangeArrowheads="1"/>
          </p:cNvSpPr>
          <p:nvPr/>
        </p:nvSpPr>
        <p:spPr bwMode="auto">
          <a:xfrm>
            <a:off x="88900" y="1042988"/>
            <a:ext cx="36195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>
                <a:solidFill>
                  <a:schemeClr val="accent2"/>
                </a:solidFill>
                <a:latin typeface="Times New Roman" pitchFamily="18" charset="0"/>
              </a:rPr>
              <a:t> Human vocal  mechanism</a:t>
            </a:r>
          </a:p>
        </p:txBody>
      </p:sp>
      <p:sp>
        <p:nvSpPr>
          <p:cNvPr id="126981" name="Text Box 4"/>
          <p:cNvSpPr txBox="1">
            <a:spLocks noChangeArrowheads="1"/>
          </p:cNvSpPr>
          <p:nvPr/>
        </p:nvSpPr>
        <p:spPr bwMode="auto">
          <a:xfrm>
            <a:off x="4572000" y="1046163"/>
            <a:ext cx="31686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 dirty="0">
                <a:solidFill>
                  <a:schemeClr val="accent2"/>
                </a:solidFill>
                <a:latin typeface="Times New Roman" pitchFamily="18" charset="0"/>
              </a:rPr>
              <a:t>Speech Source Model</a:t>
            </a:r>
          </a:p>
        </p:txBody>
      </p:sp>
      <p:grpSp>
        <p:nvGrpSpPr>
          <p:cNvPr id="126982" name="Group 5"/>
          <p:cNvGrpSpPr>
            <a:grpSpLocks noChangeAspect="1"/>
          </p:cNvGrpSpPr>
          <p:nvPr/>
        </p:nvGrpSpPr>
        <p:grpSpPr bwMode="auto">
          <a:xfrm>
            <a:off x="323850" y="1700213"/>
            <a:ext cx="3921125" cy="4070350"/>
            <a:chOff x="272" y="1093"/>
            <a:chExt cx="2539" cy="2304"/>
          </a:xfrm>
        </p:grpSpPr>
        <p:pic>
          <p:nvPicPr>
            <p:cNvPr id="12699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93"/>
              <a:ext cx="2449" cy="2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993" name="Text Box 7"/>
            <p:cNvSpPr txBox="1">
              <a:spLocks noChangeArrowheads="1"/>
            </p:cNvSpPr>
            <p:nvPr/>
          </p:nvSpPr>
          <p:spPr bwMode="auto">
            <a:xfrm>
              <a:off x="272" y="3169"/>
              <a:ext cx="2539" cy="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1800"/>
            </a:p>
          </p:txBody>
        </p:sp>
      </p:grpSp>
      <p:sp>
        <p:nvSpPr>
          <p:cNvPr id="126983" name="Rectangle 8"/>
          <p:cNvSpPr>
            <a:spLocks noChangeArrowheads="1"/>
          </p:cNvSpPr>
          <p:nvPr/>
        </p:nvSpPr>
        <p:spPr bwMode="auto">
          <a:xfrm>
            <a:off x="4859338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26984" name="Rectangle 9"/>
          <p:cNvSpPr>
            <a:spLocks noChangeArrowheads="1"/>
          </p:cNvSpPr>
          <p:nvPr/>
        </p:nvSpPr>
        <p:spPr bwMode="auto">
          <a:xfrm>
            <a:off x="6443663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Vocal</a:t>
            </a:r>
          </a:p>
          <a:p>
            <a:pPr algn="ctr" eaLnBrk="1" hangingPunct="1"/>
            <a:r>
              <a:rPr lang="en-US" altLang="zh-TW" dirty="0"/>
              <a:t>tract</a:t>
            </a:r>
          </a:p>
        </p:txBody>
      </p:sp>
      <p:sp>
        <p:nvSpPr>
          <p:cNvPr id="126985" name="Line 11"/>
          <p:cNvSpPr>
            <a:spLocks noChangeShapeType="1"/>
          </p:cNvSpPr>
          <p:nvPr/>
        </p:nvSpPr>
        <p:spPr bwMode="auto">
          <a:xfrm>
            <a:off x="5867400" y="2133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6" name="Line 12"/>
          <p:cNvSpPr>
            <a:spLocks noChangeShapeType="1"/>
          </p:cNvSpPr>
          <p:nvPr/>
        </p:nvSpPr>
        <p:spPr bwMode="auto">
          <a:xfrm>
            <a:off x="5903913" y="2133600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7" name="Line 13"/>
          <p:cNvSpPr>
            <a:spLocks noChangeShapeType="1"/>
          </p:cNvSpPr>
          <p:nvPr/>
        </p:nvSpPr>
        <p:spPr bwMode="auto">
          <a:xfrm>
            <a:off x="7451725" y="213360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26988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24750" y="1554163"/>
          <a:ext cx="4460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75" name="方程式" r:id="rId6" imgW="266353" imgH="215619" progId="Equation.3">
                  <p:embed/>
                </p:oleObj>
              </mc:Choice>
              <mc:Fallback>
                <p:oleObj name="方程式" r:id="rId6" imgW="266353" imgH="21561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554163"/>
                        <a:ext cx="44608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89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3128963"/>
            <a:ext cx="456565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90" name="文字方塊 15"/>
          <p:cNvSpPr txBox="1">
            <a:spLocks noChangeArrowheads="1"/>
          </p:cNvSpPr>
          <p:nvPr/>
        </p:nvSpPr>
        <p:spPr bwMode="auto">
          <a:xfrm>
            <a:off x="4067175" y="5208588"/>
            <a:ext cx="936625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u(t)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26991" name="文字方塊 16"/>
          <p:cNvSpPr txBox="1">
            <a:spLocks noChangeArrowheads="1"/>
          </p:cNvSpPr>
          <p:nvPr/>
        </p:nvSpPr>
        <p:spPr bwMode="auto">
          <a:xfrm>
            <a:off x="8027988" y="3284538"/>
            <a:ext cx="936625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x(t)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656362" y="2636912"/>
            <a:ext cx="1147886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lang="en-US" altLang="zh-TW" dirty="0"/>
              <a:t>excitation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6150065" y="2348912"/>
            <a:ext cx="0" cy="28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6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群組 2"/>
          <p:cNvGrpSpPr>
            <a:grpSpLocks/>
          </p:cNvGrpSpPr>
          <p:nvPr/>
        </p:nvGrpSpPr>
        <p:grpSpPr bwMode="auto">
          <a:xfrm>
            <a:off x="58738" y="433388"/>
            <a:ext cx="9036050" cy="5659437"/>
            <a:chOff x="58738" y="433388"/>
            <a:chExt cx="9036050" cy="5659437"/>
          </a:xfrm>
        </p:grpSpPr>
        <p:pic>
          <p:nvPicPr>
            <p:cNvPr id="12800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8" y="433388"/>
              <a:ext cx="9036050" cy="56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04" name="文字方塊 1"/>
            <p:cNvSpPr txBox="1">
              <a:spLocks noChangeArrowheads="1"/>
            </p:cNvSpPr>
            <p:nvPr/>
          </p:nvSpPr>
          <p:spPr bwMode="auto">
            <a:xfrm>
              <a:off x="179388" y="620688"/>
              <a:ext cx="7075655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</a:pPr>
              <a:r>
                <a:rPr lang="en-US" altLang="zh-TW" sz="2800" b="1" u="sng" dirty="0" smtClean="0">
                  <a:latin typeface="Arial" charset="0"/>
                </a:rPr>
                <a:t>Voiced and Unvoiced Speech</a:t>
              </a:r>
              <a:r>
                <a:rPr lang="en-US" altLang="zh-TW" sz="2800" dirty="0" smtClean="0">
                  <a:latin typeface="Arial" charset="0"/>
                </a:rPr>
                <a:t> </a:t>
              </a:r>
              <a:r>
                <a:rPr kumimoji="0" lang="en-US" altLang="zh-TW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(P.4 </a:t>
              </a:r>
              <a:r>
                <a:rPr kumimoji="0" lang="en-US" altLang="zh-TW" sz="28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of </a:t>
              </a:r>
              <a:r>
                <a:rPr kumimoji="0" lang="en-US" altLang="zh-TW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7.0)</a:t>
              </a:r>
              <a:r>
                <a:rPr lang="en-US" altLang="zh-TW" sz="2800" b="1" dirty="0" smtClean="0">
                  <a:latin typeface="Arial" charset="0"/>
                </a:rPr>
                <a:t> </a:t>
              </a:r>
              <a:endParaRPr lang="zh-TW" altLang="en-US" sz="2800" b="1" u="sng" dirty="0">
                <a:latin typeface="Arial" charset="0"/>
              </a:endParaRPr>
            </a:p>
          </p:txBody>
        </p:sp>
        <p:sp>
          <p:nvSpPr>
            <p:cNvPr id="128005" name="文字方塊 1"/>
            <p:cNvSpPr txBox="1">
              <a:spLocks noChangeArrowheads="1"/>
            </p:cNvSpPr>
            <p:nvPr/>
          </p:nvSpPr>
          <p:spPr bwMode="auto">
            <a:xfrm>
              <a:off x="2699792" y="141277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u(t)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6" name="文字方塊 4"/>
            <p:cNvSpPr txBox="1">
              <a:spLocks noChangeArrowheads="1"/>
            </p:cNvSpPr>
            <p:nvPr/>
          </p:nvSpPr>
          <p:spPr bwMode="auto">
            <a:xfrm>
              <a:off x="5148064" y="1340768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x(t)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7" name="文字方塊 5"/>
            <p:cNvSpPr txBox="1">
              <a:spLocks noChangeArrowheads="1"/>
            </p:cNvSpPr>
            <p:nvPr/>
          </p:nvSpPr>
          <p:spPr bwMode="auto">
            <a:xfrm>
              <a:off x="2195736" y="448995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8" name="文字方塊 6"/>
            <p:cNvSpPr txBox="1">
              <a:spLocks noChangeArrowheads="1"/>
            </p:cNvSpPr>
            <p:nvPr/>
          </p:nvSpPr>
          <p:spPr bwMode="auto">
            <a:xfrm>
              <a:off x="5508104" y="4509120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9" name="文字方塊 7"/>
            <p:cNvSpPr txBox="1">
              <a:spLocks noChangeArrowheads="1"/>
            </p:cNvSpPr>
            <p:nvPr/>
          </p:nvSpPr>
          <p:spPr bwMode="auto">
            <a:xfrm>
              <a:off x="7956376" y="3429000"/>
              <a:ext cx="93610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voiced</a:t>
              </a:r>
              <a:endParaRPr lang="zh-TW" altLang="en-US" sz="2000">
                <a:latin typeface="Arial" charset="0"/>
              </a:endParaRPr>
            </a:p>
          </p:txBody>
        </p:sp>
        <p:sp>
          <p:nvSpPr>
            <p:cNvPr id="128010" name="文字方塊 8"/>
            <p:cNvSpPr txBox="1">
              <a:spLocks noChangeArrowheads="1"/>
            </p:cNvSpPr>
            <p:nvPr/>
          </p:nvSpPr>
          <p:spPr bwMode="auto">
            <a:xfrm>
              <a:off x="7812360" y="5333146"/>
              <a:ext cx="1224136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unvoiced</a:t>
              </a:r>
              <a:endParaRPr lang="zh-TW" altLang="en-US" sz="2000">
                <a:latin typeface="Arial" charset="0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06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群組 2"/>
          <p:cNvGrpSpPr>
            <a:grpSpLocks/>
          </p:cNvGrpSpPr>
          <p:nvPr/>
        </p:nvGrpSpPr>
        <p:grpSpPr bwMode="auto">
          <a:xfrm>
            <a:off x="58738" y="433388"/>
            <a:ext cx="9036050" cy="5659437"/>
            <a:chOff x="58738" y="433388"/>
            <a:chExt cx="9036050" cy="5659437"/>
          </a:xfrm>
        </p:grpSpPr>
        <p:pic>
          <p:nvPicPr>
            <p:cNvPr id="12800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8" y="433388"/>
              <a:ext cx="9036050" cy="56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04" name="文字方塊 1"/>
            <p:cNvSpPr txBox="1">
              <a:spLocks noChangeArrowheads="1"/>
            </p:cNvSpPr>
            <p:nvPr/>
          </p:nvSpPr>
          <p:spPr bwMode="auto">
            <a:xfrm>
              <a:off x="179388" y="651996"/>
              <a:ext cx="527157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b="1" u="sng" dirty="0" smtClean="0">
                  <a:latin typeface="Arial" charset="0"/>
                </a:rPr>
                <a:t>Voiced and Unvoiced Speech</a:t>
              </a:r>
              <a:r>
                <a:rPr lang="en-US" altLang="zh-TW" sz="2800" dirty="0" smtClean="0">
                  <a:latin typeface="Arial" charset="0"/>
                </a:rPr>
                <a:t> </a:t>
              </a:r>
              <a:endParaRPr lang="zh-TW" altLang="en-US" sz="2800" b="1" u="sng" dirty="0">
                <a:latin typeface="Arial" charset="0"/>
              </a:endParaRPr>
            </a:p>
          </p:txBody>
        </p:sp>
        <p:sp>
          <p:nvSpPr>
            <p:cNvPr id="128005" name="文字方塊 1"/>
            <p:cNvSpPr txBox="1">
              <a:spLocks noChangeArrowheads="1"/>
            </p:cNvSpPr>
            <p:nvPr/>
          </p:nvSpPr>
          <p:spPr bwMode="auto">
            <a:xfrm>
              <a:off x="2699792" y="141277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u(t)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6" name="文字方塊 4"/>
            <p:cNvSpPr txBox="1">
              <a:spLocks noChangeArrowheads="1"/>
            </p:cNvSpPr>
            <p:nvPr/>
          </p:nvSpPr>
          <p:spPr bwMode="auto">
            <a:xfrm>
              <a:off x="5148064" y="1340768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x(t)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7" name="文字方塊 5"/>
            <p:cNvSpPr txBox="1">
              <a:spLocks noChangeArrowheads="1"/>
            </p:cNvSpPr>
            <p:nvPr/>
          </p:nvSpPr>
          <p:spPr bwMode="auto">
            <a:xfrm>
              <a:off x="2195736" y="448995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8" name="文字方塊 6"/>
            <p:cNvSpPr txBox="1">
              <a:spLocks noChangeArrowheads="1"/>
            </p:cNvSpPr>
            <p:nvPr/>
          </p:nvSpPr>
          <p:spPr bwMode="auto">
            <a:xfrm>
              <a:off x="5508104" y="4509120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9" name="文字方塊 7"/>
            <p:cNvSpPr txBox="1">
              <a:spLocks noChangeArrowheads="1"/>
            </p:cNvSpPr>
            <p:nvPr/>
          </p:nvSpPr>
          <p:spPr bwMode="auto">
            <a:xfrm>
              <a:off x="7956376" y="3429000"/>
              <a:ext cx="93610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voiced</a:t>
              </a:r>
              <a:endParaRPr lang="zh-TW" altLang="en-US" sz="2000">
                <a:latin typeface="Arial" charset="0"/>
              </a:endParaRPr>
            </a:p>
          </p:txBody>
        </p:sp>
        <p:sp>
          <p:nvSpPr>
            <p:cNvPr id="128010" name="文字方塊 8"/>
            <p:cNvSpPr txBox="1">
              <a:spLocks noChangeArrowheads="1"/>
            </p:cNvSpPr>
            <p:nvPr/>
          </p:nvSpPr>
          <p:spPr bwMode="auto">
            <a:xfrm>
              <a:off x="7812360" y="5333146"/>
              <a:ext cx="1224136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unvoiced</a:t>
              </a:r>
              <a:endParaRPr lang="zh-TW" altLang="en-US" sz="2000">
                <a:latin typeface="Arial" charset="0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Frequency domain spectra of speech signals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P.8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7.0)</a:t>
            </a:r>
            <a:endParaRPr lang="en-US" altLang="zh-TW" sz="2800" b="1" dirty="0" smtClean="0">
              <a:latin typeface="Times New Roman" pitchFamily="18" charset="0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52400" y="933450"/>
            <a:ext cx="1323975" cy="5508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492625" y="933450"/>
            <a:ext cx="1592263" cy="5699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</a:t>
            </a:r>
          </a:p>
        </p:txBody>
      </p:sp>
      <p:pic>
        <p:nvPicPr>
          <p:cNvPr id="13210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4191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1392238"/>
            <a:ext cx="4572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2" y="1930496"/>
            <a:ext cx="3840480" cy="3730752"/>
          </a:xfrm>
          <a:prstGeom prst="rect">
            <a:avLst/>
          </a:prstGeom>
        </p:spPr>
      </p:pic>
      <p:sp>
        <p:nvSpPr>
          <p:cNvPr id="133124" name="文字方塊 1"/>
          <p:cNvSpPr txBox="1">
            <a:spLocks noChangeArrowheads="1"/>
          </p:cNvSpPr>
          <p:nvPr/>
        </p:nvSpPr>
        <p:spPr bwMode="auto">
          <a:xfrm>
            <a:off x="250824" y="181089"/>
            <a:ext cx="5833344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TW" sz="3000" b="1" u="sng" dirty="0">
                <a:latin typeface="Arial" charset="0"/>
              </a:rPr>
              <a:t>Frequency </a:t>
            </a:r>
            <a:r>
              <a:rPr lang="en-US" altLang="zh-TW" sz="3000" b="1" u="sng" dirty="0" smtClean="0">
                <a:latin typeface="Arial" charset="0"/>
              </a:rPr>
              <a:t>Domain</a:t>
            </a:r>
            <a:r>
              <a:rPr lang="en-US" altLang="zh-TW" sz="3000" b="1" dirty="0" smtClean="0">
                <a:latin typeface="Arial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(P.9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7.0)</a:t>
            </a:r>
          </a:p>
          <a:p>
            <a:pPr eaLnBrk="1" hangingPunct="1">
              <a:spcBef>
                <a:spcPct val="0"/>
              </a:spcBef>
              <a:buNone/>
            </a:pPr>
            <a:endParaRPr lang="zh-TW" altLang="en-US" sz="3000" b="1" u="sng" dirty="0">
              <a:latin typeface="Arial" charset="0"/>
            </a:endParaRPr>
          </a:p>
        </p:txBody>
      </p:sp>
      <p:sp>
        <p:nvSpPr>
          <p:cNvPr id="133127" name="Rectangle 3"/>
          <p:cNvSpPr txBox="1">
            <a:spLocks noChangeArrowheads="1"/>
          </p:cNvSpPr>
          <p:nvPr/>
        </p:nvSpPr>
        <p:spPr bwMode="auto">
          <a:xfrm>
            <a:off x="1763688" y="5589240"/>
            <a:ext cx="2700000" cy="4256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4" r="37027"/>
          <a:stretch/>
        </p:blipFill>
        <p:spPr bwMode="auto">
          <a:xfrm>
            <a:off x="1623462" y="1811858"/>
            <a:ext cx="1136659" cy="53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264488" y="5589240"/>
            <a:ext cx="2700000" cy="42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1846831"/>
            <a:ext cx="3824707" cy="3598393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815905" y="3002086"/>
            <a:ext cx="1584176" cy="537964"/>
            <a:chOff x="539552" y="2675012"/>
            <a:chExt cx="1584176" cy="537964"/>
          </a:xfrm>
        </p:grpSpPr>
        <p:sp>
          <p:nvSpPr>
            <p:cNvPr id="10" name="文字方塊 9"/>
            <p:cNvSpPr txBox="1"/>
            <p:nvPr/>
          </p:nvSpPr>
          <p:spPr>
            <a:xfrm>
              <a:off x="539552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922452" y="2675012"/>
              <a:ext cx="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4890512" y="2714184"/>
            <a:ext cx="1584176" cy="599095"/>
            <a:chOff x="467544" y="2782089"/>
            <a:chExt cx="1584176" cy="599095"/>
          </a:xfrm>
        </p:grpSpPr>
        <p:sp>
          <p:nvSpPr>
            <p:cNvPr id="23" name="文字方塊 22"/>
            <p:cNvSpPr txBox="1"/>
            <p:nvPr/>
          </p:nvSpPr>
          <p:spPr>
            <a:xfrm>
              <a:off x="467544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2659729" y="2315914"/>
            <a:ext cx="1756576" cy="726396"/>
            <a:chOff x="619529" y="2747020"/>
            <a:chExt cx="1756576" cy="726396"/>
          </a:xfrm>
        </p:grpSpPr>
        <p:sp>
          <p:nvSpPr>
            <p:cNvPr id="27" name="文字方塊 26"/>
            <p:cNvSpPr txBox="1"/>
            <p:nvPr/>
          </p:nvSpPr>
          <p:spPr>
            <a:xfrm>
              <a:off x="791929" y="2747020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 flipV="1">
              <a:off x="619529" y="3206401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7020272" y="1652903"/>
            <a:ext cx="1584176" cy="828427"/>
            <a:chOff x="1109325" y="2706824"/>
            <a:chExt cx="1584176" cy="828427"/>
          </a:xfrm>
        </p:grpSpPr>
        <p:sp>
          <p:nvSpPr>
            <p:cNvPr id="31" name="文字方塊 30"/>
            <p:cNvSpPr txBox="1"/>
            <p:nvPr/>
          </p:nvSpPr>
          <p:spPr>
            <a:xfrm>
              <a:off x="1109325" y="2706824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/>
          <p:cNvSpPr txBox="1"/>
          <p:nvPr/>
        </p:nvSpPr>
        <p:spPr>
          <a:xfrm>
            <a:off x="251520" y="1412776"/>
            <a:ext cx="100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427984" y="1413937"/>
            <a:ext cx="1412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Unvoiced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>
            <a:stCxn id="14" idx="1"/>
          </p:cNvCxnSpPr>
          <p:nvPr/>
        </p:nvCxnSpPr>
        <p:spPr>
          <a:xfrm flipH="1" flipV="1">
            <a:off x="5508104" y="5373216"/>
            <a:ext cx="756384" cy="42842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6042352" y="5344704"/>
            <a:ext cx="545872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6927356" y="5344704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740352" y="5376520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731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660400" y="2124075"/>
            <a:ext cx="682625" cy="887413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-1148511">
            <a:off x="3557588" y="2120900"/>
            <a:ext cx="682625" cy="8890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-70887"/>
            <a:ext cx="9144000" cy="8617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b="1" dirty="0" err="1">
                <a:solidFill>
                  <a:schemeClr val="tx2"/>
                </a:solidFill>
                <a:latin typeface="Times New Roman" pitchFamily="18" charset="0"/>
              </a:rPr>
              <a:t>Input/Output</a:t>
            </a:r>
            <a:r>
              <a:rPr lang="en-US" altLang="zh-TW" sz="2800" b="1" dirty="0">
                <a:solidFill>
                  <a:schemeClr val="tx2"/>
                </a:solidFill>
                <a:latin typeface="Times New Roman" pitchFamily="18" charset="0"/>
              </a:rPr>
              <a:t> Relationship for Time/Frequency </a:t>
            </a:r>
            <a:r>
              <a:rPr lang="en-US" altLang="zh-TW" sz="2800" b="1" dirty="0" smtClean="0">
                <a:solidFill>
                  <a:schemeClr val="tx2"/>
                </a:solidFill>
                <a:latin typeface="Times New Roman" pitchFamily="18" charset="0"/>
              </a:rPr>
              <a:t>Domains </a:t>
            </a:r>
            <a:r>
              <a:rPr lang="en-US" altLang="zh-TW" sz="2200" b="1" dirty="0" smtClean="0">
                <a:solidFill>
                  <a:srgbClr val="FF0000"/>
                </a:solidFill>
                <a:latin typeface="Times New Roman" pitchFamily="18" charset="0"/>
              </a:rPr>
              <a:t>(P.10 of 7.0)</a:t>
            </a:r>
            <a:endParaRPr lang="en-US" altLang="zh-TW" sz="22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028825" y="1785938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1584325" y="2249488"/>
            <a:ext cx="433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1008063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3509963" y="2249488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2933700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4267200" y="1985963"/>
            <a:ext cx="449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323850" y="1985963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2386013" y="2771775"/>
            <a:ext cx="217487" cy="360363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2555875" y="2668588"/>
            <a:ext cx="38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1187624" y="467677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1187624" y="5540375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1403524" y="4652963"/>
            <a:ext cx="1371600" cy="492125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41065593"/>
              </p:ext>
            </p:extLst>
          </p:nvPr>
        </p:nvGraphicFramePr>
        <p:xfrm>
          <a:off x="2827512" y="5375275"/>
          <a:ext cx="4254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49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512" y="5375275"/>
                        <a:ext cx="4254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64163" y="4019550"/>
          <a:ext cx="1892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0" name="方程式" r:id="rId5" imgW="1155700" imgH="457200" progId="Equation.3">
                  <p:embed/>
                </p:oleObj>
              </mc:Choice>
              <mc:Fallback>
                <p:oleObj name="方程式" r:id="rId5" imgW="11557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019550"/>
                        <a:ext cx="18923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5292725" y="3008313"/>
            <a:ext cx="24161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5292725" y="4799013"/>
            <a:ext cx="251936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143250" y="2838450"/>
          <a:ext cx="5651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1" name="方程式" r:id="rId7" imgW="381000" imgH="457200" progId="Equation.3">
                  <p:embed/>
                </p:oleObj>
              </mc:Choice>
              <mc:Fallback>
                <p:oleObj name="方程式" r:id="rId7" imgW="3810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838450"/>
                        <a:ext cx="5651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3165475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2" name="方程式" r:id="rId9" imgW="279400" imgH="457200" progId="Equation.3">
                  <p:embed/>
                </p:oleObj>
              </mc:Choice>
              <mc:Fallback>
                <p:oleObj name="方程式" r:id="rId9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1116013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3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2259013" y="3305175"/>
          <a:ext cx="5857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4" name="方程式" r:id="rId13" imgW="355446" imgH="457002" progId="Equation.3">
                  <p:embed/>
                </p:oleObj>
              </mc:Choice>
              <mc:Fallback>
                <p:oleObj name="方程式" r:id="rId13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305175"/>
                        <a:ext cx="5857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1106488" y="2801938"/>
          <a:ext cx="5857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5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801938"/>
                        <a:ext cx="5857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2259013" y="1863725"/>
          <a:ext cx="4445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6" name="方程式" r:id="rId17" imgW="291973" imgH="482391" progId="Equation.3">
                  <p:embed/>
                </p:oleObj>
              </mc:Choice>
              <mc:Fallback>
                <p:oleObj name="方程式" r:id="rId17" imgW="29197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863725"/>
                        <a:ext cx="4445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b="0" i="1" smtClean="0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𝐺</m:t>
                    </m:r>
                    <m:r>
                      <a:rPr lang="en-US" altLang="zh-TW" sz="2000" b="0" i="1" smtClean="0">
                        <a:latin typeface="Cambria Math"/>
                      </a:rPr>
                      <m:t>(</m:t>
                    </m:r>
                    <m:r>
                      <a:rPr lang="zh-TW" altLang="en-US" sz="2000" b="0" i="1" smtClean="0">
                        <a:latin typeface="Cambria Math"/>
                      </a:rPr>
                      <m:t>𝜔</m:t>
                    </m:r>
                    <m:r>
                      <a:rPr lang="en-US" altLang="zh-TW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: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</a:p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phonemes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i="1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𝑈</m:t>
                    </m:r>
                    <m:r>
                      <a:rPr lang="en-US" altLang="zh-TW" sz="2000" i="1">
                        <a:latin typeface="Cambria Math"/>
                      </a:rPr>
                      <m:t>(</m:t>
                    </m:r>
                    <m:r>
                      <a:rPr lang="zh-TW" altLang="en-US" sz="2000" i="1">
                        <a:latin typeface="Cambria Math"/>
                      </a:rPr>
                      <m:t>𝜔</m:t>
                    </m:r>
                    <m:r>
                      <a:rPr lang="en-US" altLang="zh-TW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890512" y="1196752"/>
            <a:ext cx="1409680" cy="599095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/>
                <a:t>excitation</a:t>
              </a:r>
              <a:endParaRPr lang="zh-TW" altLang="en-US" sz="22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576412" y="1003599"/>
            <a:ext cx="1794068" cy="733548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structure</a:t>
              </a:r>
              <a:endParaRPr lang="zh-TW" altLang="en-US" sz="22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81321" y="1818368"/>
            <a:ext cx="3295650" cy="101917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8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866" name="群組 1"/>
          <p:cNvGrpSpPr>
            <a:grpSpLocks/>
          </p:cNvGrpSpPr>
          <p:nvPr/>
        </p:nvGrpSpPr>
        <p:grpSpPr bwMode="auto">
          <a:xfrm>
            <a:off x="1692275" y="115888"/>
            <a:ext cx="6480175" cy="6731000"/>
            <a:chOff x="1692275" y="115888"/>
            <a:chExt cx="6480125" cy="6731000"/>
          </a:xfrm>
        </p:grpSpPr>
        <p:pic>
          <p:nvPicPr>
            <p:cNvPr id="164868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115888"/>
              <a:ext cx="5759450" cy="673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869" name="文字方塊 1"/>
            <p:cNvSpPr txBox="1">
              <a:spLocks noChangeArrowheads="1"/>
            </p:cNvSpPr>
            <p:nvPr/>
          </p:nvSpPr>
          <p:spPr bwMode="auto">
            <a:xfrm>
              <a:off x="1806575" y="233363"/>
              <a:ext cx="4038600" cy="612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b="1" u="sng">
                  <a:latin typeface="Arial" charset="0"/>
                </a:rPr>
                <a:t>Logarithmic Operation</a:t>
              </a:r>
              <a:endParaRPr lang="zh-TW" altLang="en-US" sz="2800" b="1" u="sng">
                <a:latin typeface="Arial" charset="0"/>
              </a:endParaRPr>
            </a:p>
          </p:txBody>
        </p:sp>
        <p:sp>
          <p:nvSpPr>
            <p:cNvPr id="162821" name="文字方塊 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2997956" y="2616349"/>
              <a:ext cx="1655837" cy="461665"/>
            </a:xfrm>
            <a:prstGeom prst="rect">
              <a:avLst/>
            </a:prstGeom>
            <a:blipFill rotWithShape="1">
              <a:blip r:embed="rId3"/>
              <a:stretch>
                <a:fillRect l="-5904" t="-9211" b="-30263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  <p:sp>
          <p:nvSpPr>
            <p:cNvPr id="162822" name="文字方塊 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4716363" y="3183359"/>
              <a:ext cx="1655837" cy="461665"/>
            </a:xfrm>
            <a:prstGeom prst="rect">
              <a:avLst/>
            </a:prstGeom>
            <a:blipFill rotWithShape="1">
              <a:blip r:embed="rId4"/>
              <a:stretch>
                <a:fillRect l="-5904" t="-9211" b="-30263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  <p:sp>
          <p:nvSpPr>
            <p:cNvPr id="164872" name="文字方塊 5"/>
            <p:cNvSpPr txBox="1">
              <a:spLocks noChangeArrowheads="1"/>
            </p:cNvSpPr>
            <p:nvPr/>
          </p:nvSpPr>
          <p:spPr bwMode="auto">
            <a:xfrm>
              <a:off x="1943882" y="1340768"/>
              <a:ext cx="82791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latin typeface="Arial" charset="0"/>
                </a:rPr>
                <a:t>u[n]</a:t>
              </a:r>
            </a:p>
          </p:txBody>
        </p:sp>
        <p:sp>
          <p:nvSpPr>
            <p:cNvPr id="164873" name="文字方塊 6"/>
            <p:cNvSpPr txBox="1">
              <a:spLocks noChangeArrowheads="1"/>
            </p:cNvSpPr>
            <p:nvPr/>
          </p:nvSpPr>
          <p:spPr bwMode="auto">
            <a:xfrm>
              <a:off x="3240026" y="1700808"/>
              <a:ext cx="82791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latin typeface="Arial" charset="0"/>
                </a:rPr>
                <a:t>g[n]</a:t>
              </a:r>
            </a:p>
          </p:txBody>
        </p:sp>
        <p:sp>
          <p:nvSpPr>
            <p:cNvPr id="164874" name="文字方塊 7"/>
            <p:cNvSpPr txBox="1">
              <a:spLocks noChangeArrowheads="1"/>
            </p:cNvSpPr>
            <p:nvPr/>
          </p:nvSpPr>
          <p:spPr bwMode="auto">
            <a:xfrm>
              <a:off x="4644008" y="1268760"/>
              <a:ext cx="3528392" cy="543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latin typeface="Arial" charset="0"/>
                </a:rPr>
                <a:t>x[n]= u[n]</a:t>
              </a:r>
              <a:r>
                <a:rPr lang="en-US" altLang="zh-TW" sz="4400" baseline="-26000">
                  <a:latin typeface="Arial" charset="0"/>
                </a:rPr>
                <a:t>*</a:t>
              </a:r>
              <a:r>
                <a:rPr lang="en-US" altLang="zh-TW" sz="2400">
                  <a:latin typeface="Arial" charset="0"/>
                </a:rPr>
                <a:t>g[n]</a:t>
              </a:r>
            </a:p>
          </p:txBody>
        </p:sp>
      </p:grp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32040" y="4437112"/>
            <a:ext cx="504056" cy="288032"/>
          </a:xfrm>
          <a:prstGeom prst="rect">
            <a:avLst/>
          </a:prstGeom>
          <a:blipFill rotWithShape="1">
            <a:blip r:embed="rId5"/>
            <a:stretch>
              <a:fillRect b="-7843"/>
            </a:stretch>
          </a:blip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43</a:t>
            </a:fld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Derivatives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3" y="901700"/>
            <a:ext cx="8856662" cy="5000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Derivative operation : to obtain the change of the feature vectors with time</a:t>
            </a:r>
            <a:r>
              <a:rPr lang="en-US" altLang="zh-TW" sz="2400" dirty="0" smtClean="0">
                <a:latin typeface="Times New Roman" pitchFamily="18" charset="0"/>
              </a:rPr>
              <a:t> </a:t>
            </a:r>
          </a:p>
        </p:txBody>
      </p:sp>
      <p:sp>
        <p:nvSpPr>
          <p:cNvPr id="165892" name="Text Box 4"/>
          <p:cNvSpPr txBox="1">
            <a:spLocks noChangeArrowheads="1"/>
          </p:cNvSpPr>
          <p:nvPr/>
        </p:nvSpPr>
        <p:spPr bwMode="auto">
          <a:xfrm>
            <a:off x="222250" y="2584450"/>
            <a:ext cx="2030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/>
              <a:t>MFCC stream </a:t>
            </a:r>
            <a:r>
              <a:rPr lang="en-US" altLang="zh-TW" sz="1800" i="1">
                <a:latin typeface="Times New Roman" pitchFamily="18" charset="0"/>
              </a:rPr>
              <a:t>y</a:t>
            </a:r>
            <a:r>
              <a:rPr lang="en-US" altLang="zh-TW" sz="1800" baseline="-25000">
                <a:latin typeface="Times New Roman" pitchFamily="18" charset="0"/>
              </a:rPr>
              <a:t>t</a:t>
            </a:r>
            <a:r>
              <a:rPr lang="en-US" altLang="zh-TW" sz="1800" i="1">
                <a:latin typeface="Times New Roman" pitchFamily="18" charset="0"/>
              </a:rPr>
              <a:t>(j)</a:t>
            </a:r>
          </a:p>
        </p:txBody>
      </p:sp>
      <p:grpSp>
        <p:nvGrpSpPr>
          <p:cNvPr id="165893" name="Group 5"/>
          <p:cNvGrpSpPr>
            <a:grpSpLocks/>
          </p:cNvGrpSpPr>
          <p:nvPr/>
        </p:nvGrpSpPr>
        <p:grpSpPr bwMode="auto">
          <a:xfrm>
            <a:off x="3279775" y="1884363"/>
            <a:ext cx="358775" cy="1185862"/>
            <a:chOff x="2064" y="1207"/>
            <a:chExt cx="226" cy="953"/>
          </a:xfrm>
        </p:grpSpPr>
        <p:sp>
          <p:nvSpPr>
            <p:cNvPr id="165992" name="Rectangle 6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3" name="AutoShape 7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4" name="AutoShape 8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5" name="Line 9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96" name="AutoShape 10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894" name="Group 11"/>
          <p:cNvGrpSpPr>
            <a:grpSpLocks/>
          </p:cNvGrpSpPr>
          <p:nvPr/>
        </p:nvGrpSpPr>
        <p:grpSpPr bwMode="auto">
          <a:xfrm>
            <a:off x="3783013" y="1884363"/>
            <a:ext cx="358775" cy="1185862"/>
            <a:chOff x="2064" y="1207"/>
            <a:chExt cx="226" cy="953"/>
          </a:xfrm>
        </p:grpSpPr>
        <p:sp>
          <p:nvSpPr>
            <p:cNvPr id="165987" name="Rectangle 12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8" name="AutoShape 13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9" name="AutoShape 14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0" name="Line 15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91" name="AutoShape 16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895" name="Group 17"/>
          <p:cNvGrpSpPr>
            <a:grpSpLocks/>
          </p:cNvGrpSpPr>
          <p:nvPr/>
        </p:nvGrpSpPr>
        <p:grpSpPr bwMode="auto">
          <a:xfrm>
            <a:off x="4287838" y="1884363"/>
            <a:ext cx="360362" cy="1185862"/>
            <a:chOff x="2064" y="1207"/>
            <a:chExt cx="226" cy="953"/>
          </a:xfrm>
        </p:grpSpPr>
        <p:sp>
          <p:nvSpPr>
            <p:cNvPr id="165982" name="Rectangle 18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3" name="AutoShape 19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4" name="AutoShape 20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5" name="Line 21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86" name="AutoShape 22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896" name="Line 23"/>
          <p:cNvSpPr>
            <a:spLocks noChangeShapeType="1"/>
          </p:cNvSpPr>
          <p:nvPr/>
        </p:nvSpPr>
        <p:spPr bwMode="auto">
          <a:xfrm>
            <a:off x="2051050" y="3182938"/>
            <a:ext cx="432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897" name="Line 24"/>
          <p:cNvSpPr>
            <a:spLocks noChangeShapeType="1"/>
          </p:cNvSpPr>
          <p:nvPr/>
        </p:nvSpPr>
        <p:spPr bwMode="auto">
          <a:xfrm flipV="1">
            <a:off x="2701925" y="1773238"/>
            <a:ext cx="0" cy="157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898" name="Text Box 25"/>
          <p:cNvSpPr txBox="1">
            <a:spLocks noChangeArrowheads="1"/>
          </p:cNvSpPr>
          <p:nvPr/>
        </p:nvSpPr>
        <p:spPr bwMode="auto">
          <a:xfrm>
            <a:off x="1547813" y="1773238"/>
            <a:ext cx="1181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quefrency(j)</a:t>
            </a:r>
          </a:p>
        </p:txBody>
      </p:sp>
      <p:sp>
        <p:nvSpPr>
          <p:cNvPr id="165899" name="Text Box 26"/>
          <p:cNvSpPr txBox="1">
            <a:spLocks noChangeArrowheads="1"/>
          </p:cNvSpPr>
          <p:nvPr/>
        </p:nvSpPr>
        <p:spPr bwMode="auto">
          <a:xfrm>
            <a:off x="5873750" y="2862263"/>
            <a:ext cx="1217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Frame index</a:t>
            </a:r>
          </a:p>
        </p:txBody>
      </p:sp>
      <p:grpSp>
        <p:nvGrpSpPr>
          <p:cNvPr id="165900" name="Group 27"/>
          <p:cNvGrpSpPr>
            <a:grpSpLocks/>
          </p:cNvGrpSpPr>
          <p:nvPr/>
        </p:nvGrpSpPr>
        <p:grpSpPr bwMode="auto">
          <a:xfrm>
            <a:off x="4792663" y="1884363"/>
            <a:ext cx="358775" cy="1185862"/>
            <a:chOff x="2064" y="1207"/>
            <a:chExt cx="226" cy="953"/>
          </a:xfrm>
        </p:grpSpPr>
        <p:sp>
          <p:nvSpPr>
            <p:cNvPr id="165977" name="Rectangle 28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8" name="AutoShape 29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9" name="AutoShape 30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0" name="Line 31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81" name="AutoShape 32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01" name="Line 33"/>
          <p:cNvSpPr>
            <a:spLocks noChangeShapeType="1"/>
          </p:cNvSpPr>
          <p:nvPr/>
        </p:nvSpPr>
        <p:spPr bwMode="auto">
          <a:xfrm>
            <a:off x="5368925" y="2505075"/>
            <a:ext cx="649288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02" name="Text Box 34"/>
          <p:cNvSpPr txBox="1">
            <a:spLocks noChangeArrowheads="1"/>
          </p:cNvSpPr>
          <p:nvPr/>
        </p:nvSpPr>
        <p:spPr bwMode="auto">
          <a:xfrm>
            <a:off x="3059113" y="1557338"/>
            <a:ext cx="2116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/>
              <a:t>   </a:t>
            </a:r>
            <a:r>
              <a:rPr lang="en-US" altLang="zh-TW" sz="1400" i="1"/>
              <a:t>t-1        t       t+1     t+2</a:t>
            </a:r>
          </a:p>
        </p:txBody>
      </p:sp>
      <p:grpSp>
        <p:nvGrpSpPr>
          <p:cNvPr id="165903" name="Group 35"/>
          <p:cNvGrpSpPr>
            <a:grpSpLocks/>
          </p:cNvGrpSpPr>
          <p:nvPr/>
        </p:nvGrpSpPr>
        <p:grpSpPr bwMode="auto">
          <a:xfrm>
            <a:off x="3314700" y="3565525"/>
            <a:ext cx="358775" cy="1185863"/>
            <a:chOff x="2066" y="2275"/>
            <a:chExt cx="226" cy="747"/>
          </a:xfrm>
        </p:grpSpPr>
        <p:sp>
          <p:nvSpPr>
            <p:cNvPr id="165972" name="Rectangle 36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3" name="AutoShape 37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4" name="AutoShape 38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5" name="Line 39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76" name="AutoShape 40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04" name="Line 41"/>
          <p:cNvSpPr>
            <a:spLocks noChangeShapeType="1"/>
          </p:cNvSpPr>
          <p:nvPr/>
        </p:nvSpPr>
        <p:spPr bwMode="auto">
          <a:xfrm>
            <a:off x="2051050" y="4846638"/>
            <a:ext cx="432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05" name="Line 42"/>
          <p:cNvSpPr>
            <a:spLocks noChangeShapeType="1"/>
          </p:cNvSpPr>
          <p:nvPr/>
        </p:nvSpPr>
        <p:spPr bwMode="auto">
          <a:xfrm flipV="1">
            <a:off x="2698750" y="3500438"/>
            <a:ext cx="3175" cy="147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06" name="Text Box 43"/>
          <p:cNvSpPr txBox="1">
            <a:spLocks noChangeArrowheads="1"/>
          </p:cNvSpPr>
          <p:nvPr/>
        </p:nvSpPr>
        <p:spPr bwMode="auto">
          <a:xfrm>
            <a:off x="1547813" y="3500438"/>
            <a:ext cx="1181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quefrency(j)</a:t>
            </a:r>
          </a:p>
        </p:txBody>
      </p:sp>
      <p:sp>
        <p:nvSpPr>
          <p:cNvPr id="165907" name="Text Box 44"/>
          <p:cNvSpPr txBox="1">
            <a:spLocks noChangeArrowheads="1"/>
          </p:cNvSpPr>
          <p:nvPr/>
        </p:nvSpPr>
        <p:spPr bwMode="auto">
          <a:xfrm>
            <a:off x="5873750" y="4527550"/>
            <a:ext cx="1217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Frame index</a:t>
            </a:r>
          </a:p>
        </p:txBody>
      </p:sp>
      <p:sp>
        <p:nvSpPr>
          <p:cNvPr id="165908" name="Line 45"/>
          <p:cNvSpPr>
            <a:spLocks noChangeShapeType="1"/>
          </p:cNvSpPr>
          <p:nvPr/>
        </p:nvSpPr>
        <p:spPr bwMode="auto">
          <a:xfrm>
            <a:off x="5368925" y="4232275"/>
            <a:ext cx="649288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65909" name="Group 46"/>
          <p:cNvGrpSpPr>
            <a:grpSpLocks/>
          </p:cNvGrpSpPr>
          <p:nvPr/>
        </p:nvGrpSpPr>
        <p:grpSpPr bwMode="auto">
          <a:xfrm>
            <a:off x="3838575" y="3552825"/>
            <a:ext cx="358775" cy="1185863"/>
            <a:chOff x="2066" y="2275"/>
            <a:chExt cx="226" cy="747"/>
          </a:xfrm>
        </p:grpSpPr>
        <p:sp>
          <p:nvSpPr>
            <p:cNvPr id="165967" name="Rectangle 47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8" name="AutoShape 48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9" name="AutoShape 49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0" name="Line 50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71" name="AutoShape 51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10" name="Group 52"/>
          <p:cNvGrpSpPr>
            <a:grpSpLocks/>
          </p:cNvGrpSpPr>
          <p:nvPr/>
        </p:nvGrpSpPr>
        <p:grpSpPr bwMode="auto">
          <a:xfrm>
            <a:off x="4356100" y="3552825"/>
            <a:ext cx="358775" cy="1185863"/>
            <a:chOff x="2066" y="2275"/>
            <a:chExt cx="226" cy="747"/>
          </a:xfrm>
        </p:grpSpPr>
        <p:sp>
          <p:nvSpPr>
            <p:cNvPr id="165962" name="Rectangle 53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3" name="AutoShape 54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4" name="AutoShape 55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5" name="Line 56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66" name="AutoShape 57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11" name="Group 58"/>
          <p:cNvGrpSpPr>
            <a:grpSpLocks/>
          </p:cNvGrpSpPr>
          <p:nvPr/>
        </p:nvGrpSpPr>
        <p:grpSpPr bwMode="auto">
          <a:xfrm>
            <a:off x="4859338" y="3563938"/>
            <a:ext cx="358775" cy="1185862"/>
            <a:chOff x="2066" y="2275"/>
            <a:chExt cx="226" cy="747"/>
          </a:xfrm>
        </p:grpSpPr>
        <p:sp>
          <p:nvSpPr>
            <p:cNvPr id="165957" name="Rectangle 59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8" name="AutoShape 60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9" name="AutoShape 61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0" name="Line 62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61" name="AutoShape 63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12" name="Line 64"/>
          <p:cNvSpPr>
            <a:spLocks noChangeShapeType="1"/>
          </p:cNvSpPr>
          <p:nvPr/>
        </p:nvSpPr>
        <p:spPr bwMode="auto">
          <a:xfrm>
            <a:off x="3492500" y="312261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3" name="Line 65"/>
          <p:cNvSpPr>
            <a:spLocks noChangeShapeType="1"/>
          </p:cNvSpPr>
          <p:nvPr/>
        </p:nvSpPr>
        <p:spPr bwMode="auto">
          <a:xfrm>
            <a:off x="3995738" y="312261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4" name="Line 66"/>
          <p:cNvSpPr>
            <a:spLocks noChangeShapeType="1"/>
          </p:cNvSpPr>
          <p:nvPr/>
        </p:nvSpPr>
        <p:spPr bwMode="auto">
          <a:xfrm flipH="1">
            <a:off x="4067175" y="3122613"/>
            <a:ext cx="433388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5" name="Line 67"/>
          <p:cNvSpPr>
            <a:spLocks noChangeShapeType="1"/>
          </p:cNvSpPr>
          <p:nvPr/>
        </p:nvSpPr>
        <p:spPr bwMode="auto">
          <a:xfrm>
            <a:off x="4068763" y="312261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6" name="Line 68"/>
          <p:cNvSpPr>
            <a:spLocks noChangeShapeType="1"/>
          </p:cNvSpPr>
          <p:nvPr/>
        </p:nvSpPr>
        <p:spPr bwMode="auto">
          <a:xfrm>
            <a:off x="4572000" y="312261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7" name="Line 69"/>
          <p:cNvSpPr>
            <a:spLocks noChangeShapeType="1"/>
          </p:cNvSpPr>
          <p:nvPr/>
        </p:nvSpPr>
        <p:spPr bwMode="auto">
          <a:xfrm flipH="1">
            <a:off x="4643438" y="3122613"/>
            <a:ext cx="433387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8" name="Text Box 70"/>
          <p:cNvSpPr txBox="1">
            <a:spLocks noChangeArrowheads="1"/>
          </p:cNvSpPr>
          <p:nvPr/>
        </p:nvSpPr>
        <p:spPr bwMode="auto">
          <a:xfrm>
            <a:off x="184150" y="4076700"/>
            <a:ext cx="25161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/>
              <a:t>MFCC stream </a:t>
            </a:r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>
                <a:latin typeface="Times New Roman" pitchFamily="18" charset="0"/>
              </a:rPr>
              <a:t>y</a:t>
            </a:r>
            <a:r>
              <a:rPr lang="en-US" altLang="zh-TW" sz="1800" baseline="-25000">
                <a:latin typeface="Times New Roman" pitchFamily="18" charset="0"/>
              </a:rPr>
              <a:t>t </a:t>
            </a:r>
            <a:r>
              <a:rPr lang="en-US" altLang="zh-TW" sz="1800">
                <a:latin typeface="Times New Roman" pitchFamily="18" charset="0"/>
              </a:rPr>
              <a:t>(j)</a:t>
            </a:r>
          </a:p>
        </p:txBody>
      </p:sp>
      <p:grpSp>
        <p:nvGrpSpPr>
          <p:cNvPr id="165919" name="Group 71"/>
          <p:cNvGrpSpPr>
            <a:grpSpLocks/>
          </p:cNvGrpSpPr>
          <p:nvPr/>
        </p:nvGrpSpPr>
        <p:grpSpPr bwMode="auto">
          <a:xfrm>
            <a:off x="3348038" y="5205413"/>
            <a:ext cx="358775" cy="1185862"/>
            <a:chOff x="2088" y="3249"/>
            <a:chExt cx="226" cy="747"/>
          </a:xfrm>
        </p:grpSpPr>
        <p:sp>
          <p:nvSpPr>
            <p:cNvPr id="165952" name="Rectangle 72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3" name="AutoShape 73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4" name="AutoShape 74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5" name="Line 75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56" name="AutoShape 76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20" name="Line 77"/>
          <p:cNvSpPr>
            <a:spLocks noChangeShapeType="1"/>
          </p:cNvSpPr>
          <p:nvPr/>
        </p:nvSpPr>
        <p:spPr bwMode="auto">
          <a:xfrm>
            <a:off x="2051050" y="6496050"/>
            <a:ext cx="432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21" name="Line 78"/>
          <p:cNvSpPr>
            <a:spLocks noChangeShapeType="1"/>
          </p:cNvSpPr>
          <p:nvPr/>
        </p:nvSpPr>
        <p:spPr bwMode="auto">
          <a:xfrm flipH="1" flipV="1">
            <a:off x="2700338" y="5191125"/>
            <a:ext cx="1587" cy="143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22" name="Text Box 79"/>
          <p:cNvSpPr txBox="1">
            <a:spLocks noChangeArrowheads="1"/>
          </p:cNvSpPr>
          <p:nvPr/>
        </p:nvSpPr>
        <p:spPr bwMode="auto">
          <a:xfrm>
            <a:off x="1547813" y="5130800"/>
            <a:ext cx="1181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quefrency(j)</a:t>
            </a:r>
          </a:p>
        </p:txBody>
      </p:sp>
      <p:sp>
        <p:nvSpPr>
          <p:cNvPr id="165923" name="Text Box 80"/>
          <p:cNvSpPr txBox="1">
            <a:spLocks noChangeArrowheads="1"/>
          </p:cNvSpPr>
          <p:nvPr/>
        </p:nvSpPr>
        <p:spPr bwMode="auto">
          <a:xfrm>
            <a:off x="5873750" y="6153150"/>
            <a:ext cx="1217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Frame index</a:t>
            </a:r>
          </a:p>
        </p:txBody>
      </p:sp>
      <p:sp>
        <p:nvSpPr>
          <p:cNvPr id="165924" name="Line 81"/>
          <p:cNvSpPr>
            <a:spLocks noChangeShapeType="1"/>
          </p:cNvSpPr>
          <p:nvPr/>
        </p:nvSpPr>
        <p:spPr bwMode="auto">
          <a:xfrm>
            <a:off x="5368925" y="5815013"/>
            <a:ext cx="649288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65925" name="Group 82"/>
          <p:cNvGrpSpPr>
            <a:grpSpLocks/>
          </p:cNvGrpSpPr>
          <p:nvPr/>
        </p:nvGrpSpPr>
        <p:grpSpPr bwMode="auto">
          <a:xfrm>
            <a:off x="3868738" y="5200650"/>
            <a:ext cx="358775" cy="1185863"/>
            <a:chOff x="2088" y="3249"/>
            <a:chExt cx="226" cy="747"/>
          </a:xfrm>
        </p:grpSpPr>
        <p:sp>
          <p:nvSpPr>
            <p:cNvPr id="165947" name="Rectangle 83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8" name="AutoShape 84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9" name="AutoShape 85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0" name="Line 86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51" name="AutoShape 87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26" name="Group 88"/>
          <p:cNvGrpSpPr>
            <a:grpSpLocks/>
          </p:cNvGrpSpPr>
          <p:nvPr/>
        </p:nvGrpSpPr>
        <p:grpSpPr bwMode="auto">
          <a:xfrm>
            <a:off x="4349750" y="5202238"/>
            <a:ext cx="358775" cy="1185862"/>
            <a:chOff x="2088" y="3249"/>
            <a:chExt cx="226" cy="747"/>
          </a:xfrm>
        </p:grpSpPr>
        <p:sp>
          <p:nvSpPr>
            <p:cNvPr id="165942" name="Rectangle 89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3" name="AutoShape 90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4" name="AutoShape 91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5" name="Line 92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46" name="AutoShape 93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27" name="Group 94"/>
          <p:cNvGrpSpPr>
            <a:grpSpLocks/>
          </p:cNvGrpSpPr>
          <p:nvPr/>
        </p:nvGrpSpPr>
        <p:grpSpPr bwMode="auto">
          <a:xfrm>
            <a:off x="4859338" y="5195888"/>
            <a:ext cx="358775" cy="1185862"/>
            <a:chOff x="2088" y="3249"/>
            <a:chExt cx="226" cy="747"/>
          </a:xfrm>
        </p:grpSpPr>
        <p:sp>
          <p:nvSpPr>
            <p:cNvPr id="165937" name="Rectangle 95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38" name="AutoShape 96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39" name="AutoShape 97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0" name="Line 98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41" name="AutoShape 99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28" name="Line 100"/>
          <p:cNvSpPr>
            <a:spLocks noChangeShapeType="1"/>
          </p:cNvSpPr>
          <p:nvPr/>
        </p:nvSpPr>
        <p:spPr bwMode="auto">
          <a:xfrm>
            <a:off x="3492500" y="479266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29" name="Line 101"/>
          <p:cNvSpPr>
            <a:spLocks noChangeShapeType="1"/>
          </p:cNvSpPr>
          <p:nvPr/>
        </p:nvSpPr>
        <p:spPr bwMode="auto">
          <a:xfrm>
            <a:off x="3995738" y="479266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0" name="Line 102"/>
          <p:cNvSpPr>
            <a:spLocks noChangeShapeType="1"/>
          </p:cNvSpPr>
          <p:nvPr/>
        </p:nvSpPr>
        <p:spPr bwMode="auto">
          <a:xfrm flipH="1">
            <a:off x="4067175" y="4792663"/>
            <a:ext cx="433388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1" name="Line 103"/>
          <p:cNvSpPr>
            <a:spLocks noChangeShapeType="1"/>
          </p:cNvSpPr>
          <p:nvPr/>
        </p:nvSpPr>
        <p:spPr bwMode="auto">
          <a:xfrm>
            <a:off x="4068763" y="479266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2" name="Line 104"/>
          <p:cNvSpPr>
            <a:spLocks noChangeShapeType="1"/>
          </p:cNvSpPr>
          <p:nvPr/>
        </p:nvSpPr>
        <p:spPr bwMode="auto">
          <a:xfrm>
            <a:off x="4572000" y="479266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3" name="Line 105"/>
          <p:cNvSpPr>
            <a:spLocks noChangeShapeType="1"/>
          </p:cNvSpPr>
          <p:nvPr/>
        </p:nvSpPr>
        <p:spPr bwMode="auto">
          <a:xfrm flipH="1">
            <a:off x="4643438" y="4792663"/>
            <a:ext cx="433387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4" name="Text Box 106"/>
          <p:cNvSpPr txBox="1">
            <a:spLocks noChangeArrowheads="1"/>
          </p:cNvSpPr>
          <p:nvPr/>
        </p:nvSpPr>
        <p:spPr bwMode="auto">
          <a:xfrm>
            <a:off x="34925" y="5734050"/>
            <a:ext cx="2614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Aft>
                <a:spcPct val="20000"/>
              </a:spcAft>
            </a:pPr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 baseline="30000">
                <a:cs typeface="Arial" charset="0"/>
              </a:rPr>
              <a:t>2 </a:t>
            </a:r>
            <a:r>
              <a:rPr lang="en-US" altLang="zh-TW" sz="1800"/>
              <a:t>MFCC stream </a:t>
            </a:r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 baseline="30000">
                <a:latin typeface="Times New Roman" pitchFamily="18" charset="0"/>
              </a:rPr>
              <a:t>2 </a:t>
            </a:r>
            <a:r>
              <a:rPr lang="en-US" altLang="zh-TW" sz="1800">
                <a:latin typeface="Times New Roman" pitchFamily="18" charset="0"/>
              </a:rPr>
              <a:t>y</a:t>
            </a:r>
            <a:r>
              <a:rPr lang="en-US" altLang="zh-TW" sz="1800" baseline="-25000">
                <a:latin typeface="Times New Roman" pitchFamily="18" charset="0"/>
              </a:rPr>
              <a:t>t</a:t>
            </a:r>
            <a:r>
              <a:rPr lang="en-US" altLang="zh-TW" sz="1800">
                <a:latin typeface="Times New Roman" pitchFamily="18" charset="0"/>
              </a:rPr>
              <a:t>(j)</a:t>
            </a:r>
            <a:endParaRPr lang="en-US" altLang="zh-TW" sz="1800"/>
          </a:p>
        </p:txBody>
      </p:sp>
      <p:graphicFrame>
        <p:nvGraphicFramePr>
          <p:cNvPr id="165935" name="Object 107"/>
          <p:cNvGraphicFramePr>
            <a:graphicFrameLocks noChangeAspect="1"/>
          </p:cNvGraphicFramePr>
          <p:nvPr/>
        </p:nvGraphicFramePr>
        <p:xfrm>
          <a:off x="6923088" y="2709863"/>
          <a:ext cx="20034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33" name="方程式" r:id="rId3" imgW="1485900" imgH="698500" progId="Equation.3">
                  <p:embed/>
                </p:oleObj>
              </mc:Choice>
              <mc:Fallback>
                <p:oleObj name="方程式" r:id="rId3" imgW="1485900" imgH="698500" progId="Equation.3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088" y="2709863"/>
                        <a:ext cx="20034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36" name="Object 108"/>
          <p:cNvGraphicFramePr>
            <a:graphicFrameLocks noChangeAspect="1"/>
          </p:cNvGraphicFramePr>
          <p:nvPr/>
        </p:nvGraphicFramePr>
        <p:xfrm>
          <a:off x="6913563" y="4538663"/>
          <a:ext cx="21748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34" name="方程式" r:id="rId5" imgW="1612900" imgH="698500" progId="Equation.3">
                  <p:embed/>
                </p:oleObj>
              </mc:Choice>
              <mc:Fallback>
                <p:oleObj name="方程式" r:id="rId5" imgW="1612900" imgH="698500" progId="Equation.3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3563" y="4538663"/>
                        <a:ext cx="217487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44</a:t>
            </a:fld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44450"/>
            <a:ext cx="7307262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文字方塊 1"/>
          <p:cNvSpPr txBox="1">
            <a:spLocks noChangeArrowheads="1"/>
          </p:cNvSpPr>
          <p:nvPr/>
        </p:nvSpPr>
        <p:spPr bwMode="auto">
          <a:xfrm>
            <a:off x="1106488" y="260350"/>
            <a:ext cx="4751387" cy="719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000" b="1" u="sng">
                <a:latin typeface="Arial" charset="0"/>
              </a:rPr>
              <a:t>Linear Regression</a:t>
            </a:r>
            <a:endParaRPr lang="zh-TW" altLang="en-US" sz="3000" b="1" u="sng">
              <a:latin typeface="Arial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588125" y="1166813"/>
            <a:ext cx="1655763" cy="46196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spc="600" dirty="0">
                <a:solidFill>
                  <a:srgbClr val="0070C0"/>
                </a:solidFill>
              </a:rPr>
              <a:t>(x</a:t>
            </a:r>
            <a:r>
              <a:rPr lang="en-US" altLang="zh-TW" sz="2400" spc="600" baseline="-25000" dirty="0">
                <a:solidFill>
                  <a:srgbClr val="0070C0"/>
                </a:solidFill>
              </a:rPr>
              <a:t>i</a:t>
            </a:r>
            <a:r>
              <a:rPr lang="en-US" altLang="zh-TW" sz="2400" spc="600" dirty="0">
                <a:solidFill>
                  <a:srgbClr val="0070C0"/>
                </a:solidFill>
              </a:rPr>
              <a:t>, </a:t>
            </a:r>
            <a:r>
              <a:rPr lang="en-US" altLang="zh-TW" sz="2400" spc="600" dirty="0" err="1">
                <a:solidFill>
                  <a:srgbClr val="0070C0"/>
                </a:solidFill>
              </a:rPr>
              <a:t>y</a:t>
            </a:r>
            <a:r>
              <a:rPr lang="en-US" altLang="zh-TW" sz="2400" spc="600" baseline="-25000" dirty="0" err="1">
                <a:solidFill>
                  <a:srgbClr val="0070C0"/>
                </a:solidFill>
              </a:rPr>
              <a:t>i</a:t>
            </a:r>
            <a:r>
              <a:rPr lang="en-US" altLang="zh-TW" sz="2400" spc="6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661150" y="3040063"/>
            <a:ext cx="1655763" cy="4603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spc="600" dirty="0">
                <a:solidFill>
                  <a:srgbClr val="FF0000"/>
                </a:solidFill>
              </a:rPr>
              <a:t>y=</a:t>
            </a:r>
            <a:r>
              <a:rPr lang="en-US" altLang="zh-TW" sz="2400" spc="600" dirty="0" err="1">
                <a:solidFill>
                  <a:srgbClr val="FF0000"/>
                </a:solidFill>
              </a:rPr>
              <a:t>ax+b</a:t>
            </a:r>
            <a:endParaRPr lang="en-US" altLang="zh-TW" sz="2400" spc="600" dirty="0">
              <a:solidFill>
                <a:srgbClr val="0070C0"/>
              </a:solidFill>
            </a:endParaRPr>
          </a:p>
        </p:txBody>
      </p:sp>
      <p:graphicFrame>
        <p:nvGraphicFramePr>
          <p:cNvPr id="166918" name="物件 1"/>
          <p:cNvGraphicFramePr>
            <a:graphicFrameLocks noChangeAspect="1"/>
          </p:cNvGraphicFramePr>
          <p:nvPr/>
        </p:nvGraphicFramePr>
        <p:xfrm>
          <a:off x="3132138" y="4724400"/>
          <a:ext cx="4103687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7" name="方程式" r:id="rId4" imgW="1409700" imgH="469900" progId="Equation.3">
                  <p:embed/>
                </p:oleObj>
              </mc:Choice>
              <mc:Fallback>
                <p:oleObj name="方程式" r:id="rId4" imgW="1409700" imgH="4699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724400"/>
                        <a:ext cx="4103687" cy="12969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9" name="文字方塊 3"/>
          <p:cNvSpPr txBox="1">
            <a:spLocks noChangeArrowheads="1"/>
          </p:cNvSpPr>
          <p:nvPr/>
        </p:nvSpPr>
        <p:spPr bwMode="auto">
          <a:xfrm>
            <a:off x="4932363" y="6084888"/>
            <a:ext cx="2232025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latin typeface="Arial" charset="0"/>
              </a:rPr>
              <a:t>find a, b</a:t>
            </a:r>
            <a:endParaRPr lang="zh-TW" altLang="en-US">
              <a:latin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Delta Coefficients?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88" y="908050"/>
            <a:ext cx="9106916" cy="5834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To capture the dynamic characters of the speech signal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Such information carries relevant information for speech recognition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The value of </a:t>
            </a:r>
            <a:r>
              <a:rPr lang="en-US" altLang="zh-TW" sz="2200" i="1" dirty="0" smtClean="0">
                <a:latin typeface="Times New Roman" pitchFamily="18" charset="0"/>
              </a:rPr>
              <a:t>p</a:t>
            </a:r>
            <a:r>
              <a:rPr lang="en-US" altLang="zh-TW" sz="2200" dirty="0" smtClean="0">
                <a:latin typeface="Times New Roman" pitchFamily="18" charset="0"/>
              </a:rPr>
              <a:t> should be properly chosen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The dynamic characters may not be properly extracted if </a:t>
            </a:r>
            <a:r>
              <a:rPr lang="en-US" altLang="zh-TW" sz="2000" i="1" dirty="0">
                <a:latin typeface="Times New Roman" pitchFamily="18" charset="0"/>
              </a:rPr>
              <a:t>p</a:t>
            </a:r>
            <a:r>
              <a:rPr lang="en-US" altLang="zh-TW" sz="2000" dirty="0" smtClean="0">
                <a:latin typeface="Times New Roman" pitchFamily="18" charset="0"/>
              </a:rPr>
              <a:t> is too small 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Too large p may imply frames too far away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To cancel the DC part (channel distortion or convolutional noise) of the MFCC features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Assume, for clean speech, an </a:t>
            </a:r>
            <a:r>
              <a:rPr lang="en-US" altLang="zh-TW" sz="2200" dirty="0">
                <a:latin typeface="Times New Roman" pitchFamily="18" charset="0"/>
              </a:rPr>
              <a:t>MFCC </a:t>
            </a:r>
            <a:r>
              <a:rPr lang="en-US" altLang="zh-TW" sz="2200" dirty="0" smtClean="0">
                <a:latin typeface="Times New Roman" pitchFamily="18" charset="0"/>
              </a:rPr>
              <a:t>parameter stream for an utterance is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{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</a:t>
            </a:r>
            <a:r>
              <a:rPr lang="en-US" altLang="zh-TW" sz="2200" dirty="0" smtClean="0">
                <a:latin typeface="Times New Roman" pitchFamily="18" charset="0"/>
              </a:rPr>
              <a:t>),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t-N+1</a:t>
            </a:r>
            <a:r>
              <a:rPr lang="en-US" altLang="zh-TW" sz="2200" dirty="0" smtClean="0">
                <a:latin typeface="Times New Roman" pitchFamily="18" charset="0"/>
              </a:rPr>
              <a:t>),…....,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),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t+1</a:t>
            </a:r>
            <a:r>
              <a:rPr lang="en-US" altLang="zh-TW" sz="2200" dirty="0" smtClean="0">
                <a:latin typeface="Times New Roman" pitchFamily="18" charset="0"/>
              </a:rPr>
              <a:t>),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t+2</a:t>
            </a:r>
            <a:r>
              <a:rPr lang="en-US" altLang="zh-TW" sz="2200" dirty="0" smtClean="0">
                <a:latin typeface="Times New Roman" pitchFamily="18" charset="0"/>
              </a:rPr>
              <a:t>), ……},</a:t>
            </a:r>
          </a:p>
          <a:p>
            <a:pPr marL="741600" lvl="1" indent="0" eaLnBrk="1" hangingPunct="1">
              <a:lnSpc>
                <a:spcPct val="120000"/>
              </a:lnSpc>
              <a:buNone/>
            </a:pPr>
            <a:r>
              <a:rPr lang="en-US" altLang="zh-TW" sz="2200" dirty="0" smtClean="0">
                <a:latin typeface="Times New Roman" pitchFamily="18" charset="0"/>
              </a:rPr>
              <a:t>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) is an MFCC parameter at time 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,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while after channel distortion, the MFCC stream becomes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{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t-N+1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,…....,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t+1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t+2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……}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the channel effect 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 is eliminated in the delta (difference) coefficients</a:t>
            </a:r>
            <a:endParaRPr lang="en-US" altLang="zh-TW" sz="2400" dirty="0" smtClean="0">
              <a:latin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46</a:t>
            </a:fld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62" name="群組 6"/>
          <p:cNvGrpSpPr>
            <a:grpSpLocks/>
          </p:cNvGrpSpPr>
          <p:nvPr/>
        </p:nvGrpSpPr>
        <p:grpSpPr bwMode="auto">
          <a:xfrm>
            <a:off x="609600" y="333375"/>
            <a:ext cx="7994650" cy="6153150"/>
            <a:chOff x="609600" y="332656"/>
            <a:chExt cx="7994848" cy="6153150"/>
          </a:xfrm>
        </p:grpSpPr>
        <p:pic>
          <p:nvPicPr>
            <p:cNvPr id="168968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32656"/>
              <a:ext cx="7924801" cy="615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8969" name="文字方塊 1"/>
            <p:cNvSpPr txBox="1">
              <a:spLocks noChangeArrowheads="1"/>
            </p:cNvSpPr>
            <p:nvPr/>
          </p:nvSpPr>
          <p:spPr bwMode="auto">
            <a:xfrm>
              <a:off x="665163" y="428625"/>
              <a:ext cx="4319587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b="1" u="sng">
                  <a:latin typeface="Arial" charset="0"/>
                </a:rPr>
                <a:t>Convolutional Noise</a:t>
              </a:r>
              <a:endParaRPr lang="zh-TW" altLang="en-US" sz="2800" b="1" u="sng">
                <a:latin typeface="Arial" charset="0"/>
              </a:endParaRPr>
            </a:p>
          </p:txBody>
        </p:sp>
        <p:sp>
          <p:nvSpPr>
            <p:cNvPr id="168970" name="文字方塊 7"/>
            <p:cNvSpPr txBox="1">
              <a:spLocks noChangeArrowheads="1"/>
            </p:cNvSpPr>
            <p:nvPr/>
          </p:nvSpPr>
          <p:spPr bwMode="auto">
            <a:xfrm>
              <a:off x="4283968" y="1484784"/>
              <a:ext cx="3528419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y[n]= x[n]</a:t>
              </a:r>
              <a:r>
                <a:rPr lang="en-US" altLang="zh-TW" sz="3600" baseline="-20000">
                  <a:solidFill>
                    <a:srgbClr val="0070C0"/>
                  </a:solidFill>
                  <a:latin typeface="Arial" charset="0"/>
                </a:rPr>
                <a:t>*</a:t>
              </a: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h[n]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TW" sz="240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168971" name="文字方塊 7"/>
            <p:cNvSpPr txBox="1">
              <a:spLocks noChangeArrowheads="1"/>
            </p:cNvSpPr>
            <p:nvPr/>
          </p:nvSpPr>
          <p:spPr bwMode="auto">
            <a:xfrm>
              <a:off x="1403649" y="1815207"/>
              <a:ext cx="1368151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x[n]</a:t>
              </a:r>
            </a:p>
          </p:txBody>
        </p:sp>
        <p:sp>
          <p:nvSpPr>
            <p:cNvPr id="168972" name="矩形 1"/>
            <p:cNvSpPr>
              <a:spLocks noChangeArrowheads="1"/>
            </p:cNvSpPr>
            <p:nvPr/>
          </p:nvSpPr>
          <p:spPr bwMode="auto">
            <a:xfrm>
              <a:off x="3059832" y="2267580"/>
              <a:ext cx="79208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0070C0"/>
                  </a:solidFill>
                  <a:latin typeface="Arial" charset="0"/>
                </a:rPr>
                <a:t>h[n]</a:t>
              </a:r>
              <a:endParaRPr lang="zh-TW" altLang="en-US" sz="1700">
                <a:latin typeface="Arial" charset="0"/>
              </a:endParaRPr>
            </a:p>
          </p:txBody>
        </p:sp>
        <p:sp>
          <p:nvSpPr>
            <p:cNvPr id="168973" name="矩形 2"/>
            <p:cNvSpPr>
              <a:spLocks noChangeArrowheads="1"/>
            </p:cNvSpPr>
            <p:nvPr/>
          </p:nvSpPr>
          <p:spPr bwMode="auto">
            <a:xfrm>
              <a:off x="7452320" y="2636912"/>
              <a:ext cx="11521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 b="1">
                  <a:solidFill>
                    <a:srgbClr val="FF0000"/>
                  </a:solidFill>
                  <a:latin typeface="Times New Roman" pitchFamily="18" charset="0"/>
                </a:rPr>
                <a:t>MFCC</a:t>
              </a:r>
              <a:endParaRPr lang="zh-TW" altLang="en-US" sz="1700">
                <a:solidFill>
                  <a:srgbClr val="FF0000"/>
                </a:solidFill>
                <a:latin typeface="Arial" charset="0"/>
              </a:endParaRPr>
            </a:p>
          </p:txBody>
        </p:sp>
      </p:grpSp>
      <p:sp>
        <p:nvSpPr>
          <p:cNvPr id="168963" name="文字方塊 1"/>
          <p:cNvSpPr txBox="1">
            <a:spLocks noChangeArrowheads="1"/>
          </p:cNvSpPr>
          <p:nvPr/>
        </p:nvSpPr>
        <p:spPr bwMode="auto">
          <a:xfrm>
            <a:off x="4500563" y="3429000"/>
            <a:ext cx="2232025" cy="877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70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70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700">
              <a:latin typeface="Arial" charset="0"/>
            </a:endParaRPr>
          </a:p>
        </p:txBody>
      </p:sp>
      <p:sp>
        <p:nvSpPr>
          <p:cNvPr id="168964" name="文字方塊 2"/>
          <p:cNvSpPr txBox="1">
            <a:spLocks noChangeArrowheads="1"/>
          </p:cNvSpPr>
          <p:nvPr/>
        </p:nvSpPr>
        <p:spPr bwMode="auto">
          <a:xfrm>
            <a:off x="4787900" y="3429000"/>
            <a:ext cx="1603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>
                <a:latin typeface="Arial" charset="0"/>
              </a:rPr>
              <a:t>y = x + h</a:t>
            </a:r>
            <a:endParaRPr lang="zh-TW" altLang="en-US" sz="2800">
              <a:latin typeface="Arial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4859338" y="3500438"/>
            <a:ext cx="217487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5435600" y="3500438"/>
            <a:ext cx="215900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011863" y="3500438"/>
            <a:ext cx="215900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47</a:t>
            </a:fld>
            <a:endParaRPr lang="zh-TW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End-point Detection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" y="936625"/>
            <a:ext cx="8785225" cy="5834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Push (and Hold) to Talk/Continuously </a:t>
            </a:r>
            <a:r>
              <a:rPr lang="en-US" altLang="zh-TW" sz="2400" b="1" dirty="0" smtClean="0">
                <a:latin typeface="Times New Roman" pitchFamily="18" charset="0"/>
              </a:rPr>
              <a:t>Listening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Keyword Spotting</a:t>
            </a:r>
            <a:endParaRPr lang="en-US" altLang="zh-TW" sz="2400" b="1" dirty="0" smtClean="0">
              <a:latin typeface="Times New Roman" pitchFamily="18" charset="0"/>
            </a:endParaRP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Adaptive Energy Threshold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Low Rejection Rate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</a:rPr>
              <a:t>false acceptance may be rescued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Vocabulary Words Preceded and Followed by a Silence/Noise Model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Two-class Pattern Classifier</a:t>
            </a:r>
          </a:p>
          <a:p>
            <a:pPr marL="177800" indent="-177800" eaLnBrk="1" hangingPunct="1">
              <a:spcBef>
                <a:spcPct val="10000"/>
              </a:spcBef>
              <a:buFontTx/>
              <a:buNone/>
            </a:pPr>
            <a:endParaRPr lang="en-US" altLang="zh-TW" sz="2000" b="1" dirty="0" smtClean="0">
              <a:latin typeface="Times New Roman" pitchFamily="18" charset="0"/>
            </a:endParaRPr>
          </a:p>
          <a:p>
            <a:pPr marL="177800" indent="-177800" eaLnBrk="1" hangingPunct="1">
              <a:spcBef>
                <a:spcPct val="10000"/>
              </a:spcBef>
              <a:buFontTx/>
              <a:buNone/>
            </a:pPr>
            <a:endParaRPr lang="en-US" altLang="zh-TW" sz="2000" b="1" dirty="0" smtClean="0">
              <a:latin typeface="Times New Roman" pitchFamily="18" charset="0"/>
            </a:endParaRPr>
          </a:p>
          <a:p>
            <a:pPr lvl="1" eaLnBrk="1" hangingPunct="1">
              <a:spcBef>
                <a:spcPct val="10000"/>
              </a:spcBef>
              <a:buFontTx/>
              <a:buNone/>
            </a:pPr>
            <a:endParaRPr lang="en-US" altLang="zh-TW" sz="2000" dirty="0" smtClean="0">
              <a:latin typeface="Times New Roman" pitchFamily="18" charset="0"/>
            </a:endParaRPr>
          </a:p>
          <a:p>
            <a:pPr lvl="1" eaLnBrk="1" hangingPunct="1">
              <a:spcBef>
                <a:spcPct val="10000"/>
              </a:spcBef>
              <a:buFontTx/>
              <a:buNone/>
            </a:pPr>
            <a:endParaRPr lang="en-US" altLang="zh-TW" sz="2600" dirty="0" smtClean="0">
              <a:latin typeface="Times New Roman" pitchFamily="18" charset="0"/>
            </a:endParaRP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</a:rPr>
              <a:t>Gaussian density functions used to model the two classes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</a:rPr>
              <a:t>log-energy, delta log-energy as the feature parameters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</a:rPr>
              <a:t>dynamically adapted parameters</a:t>
            </a:r>
          </a:p>
        </p:txBody>
      </p:sp>
      <p:grpSp>
        <p:nvGrpSpPr>
          <p:cNvPr id="169988" name="Group 25"/>
          <p:cNvGrpSpPr>
            <a:grpSpLocks/>
          </p:cNvGrpSpPr>
          <p:nvPr/>
        </p:nvGrpSpPr>
        <p:grpSpPr bwMode="auto">
          <a:xfrm>
            <a:off x="1887538" y="4014969"/>
            <a:ext cx="3425825" cy="1479550"/>
            <a:chOff x="1159" y="2313"/>
            <a:chExt cx="2220" cy="932"/>
          </a:xfrm>
        </p:grpSpPr>
        <p:sp>
          <p:nvSpPr>
            <p:cNvPr id="169989" name="Oval 4"/>
            <p:cNvSpPr>
              <a:spLocks noChangeArrowheads="1"/>
            </p:cNvSpPr>
            <p:nvPr/>
          </p:nvSpPr>
          <p:spPr bwMode="auto">
            <a:xfrm>
              <a:off x="1162" y="2432"/>
              <a:ext cx="726" cy="466"/>
            </a:xfrm>
            <a:prstGeom prst="ellipse">
              <a:avLst/>
            </a:prstGeom>
            <a:gradFill rotWithShape="1">
              <a:gsLst>
                <a:gs pos="0">
                  <a:srgbClr val="000066">
                    <a:alpha val="39998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0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 dirty="0">
                  <a:solidFill>
                    <a:srgbClr val="000066"/>
                  </a:solidFill>
                </a:rPr>
                <a:t>Speech</a:t>
              </a:r>
            </a:p>
          </p:txBody>
        </p:sp>
        <p:sp>
          <p:nvSpPr>
            <p:cNvPr id="169990" name="Oval 6"/>
            <p:cNvSpPr>
              <a:spLocks noChangeArrowheads="1"/>
            </p:cNvSpPr>
            <p:nvPr/>
          </p:nvSpPr>
          <p:spPr bwMode="auto">
            <a:xfrm>
              <a:off x="2653" y="2420"/>
              <a:ext cx="726" cy="466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alpha val="39998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>
                  <a:solidFill>
                    <a:srgbClr val="000066"/>
                  </a:solidFill>
                </a:rPr>
                <a:t>Silence/</a:t>
              </a:r>
            </a:p>
            <a:p>
              <a:pPr algn="ctr" eaLnBrk="1" hangingPunct="1"/>
              <a:r>
                <a:rPr lang="en-US" altLang="zh-TW" sz="1800">
                  <a:solidFill>
                    <a:srgbClr val="000066"/>
                  </a:solidFill>
                </a:rPr>
                <a:t>Noise</a:t>
              </a:r>
            </a:p>
          </p:txBody>
        </p:sp>
        <p:sp>
          <p:nvSpPr>
            <p:cNvPr id="169991" name="Arc 12"/>
            <p:cNvSpPr>
              <a:spLocks/>
            </p:cNvSpPr>
            <p:nvPr/>
          </p:nvSpPr>
          <p:spPr bwMode="auto">
            <a:xfrm rot="7601167">
              <a:off x="2050" y="2472"/>
              <a:ext cx="482" cy="559"/>
            </a:xfrm>
            <a:custGeom>
              <a:avLst/>
              <a:gdLst>
                <a:gd name="T0" fmla="*/ 0 w 22923"/>
                <a:gd name="T1" fmla="*/ 0 h 25408"/>
                <a:gd name="T2" fmla="*/ 0 w 22923"/>
                <a:gd name="T3" fmla="*/ 0 h 25408"/>
                <a:gd name="T4" fmla="*/ 0 w 22923"/>
                <a:gd name="T5" fmla="*/ 0 h 254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23" h="25408" fill="none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2876"/>
                    <a:pt x="22809" y="24151"/>
                    <a:pt x="22584" y="25407"/>
                  </a:cubicBezTo>
                </a:path>
                <a:path w="22923" h="25408" stroke="0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2876"/>
                    <a:pt x="22809" y="24151"/>
                    <a:pt x="22584" y="25407"/>
                  </a:cubicBezTo>
                  <a:lnTo>
                    <a:pt x="1323" y="21600"/>
                  </a:lnTo>
                  <a:lnTo>
                    <a:pt x="-1" y="40"/>
                  </a:lnTo>
                  <a:close/>
                </a:path>
              </a:pathLst>
            </a:cu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9992" name="Arc 13"/>
            <p:cNvSpPr>
              <a:spLocks/>
            </p:cNvSpPr>
            <p:nvPr/>
          </p:nvSpPr>
          <p:spPr bwMode="auto">
            <a:xfrm rot="-3073672">
              <a:off x="2001" y="2251"/>
              <a:ext cx="482" cy="605"/>
            </a:xfrm>
            <a:custGeom>
              <a:avLst/>
              <a:gdLst>
                <a:gd name="T0" fmla="*/ 0 w 22923"/>
                <a:gd name="T1" fmla="*/ 0 h 26179"/>
                <a:gd name="T2" fmla="*/ 0 w 22923"/>
                <a:gd name="T3" fmla="*/ 0 h 26179"/>
                <a:gd name="T4" fmla="*/ 0 w 22923"/>
                <a:gd name="T5" fmla="*/ 0 h 261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23" h="26179" fill="none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3139"/>
                    <a:pt x="22758" y="24674"/>
                    <a:pt x="22432" y="26179"/>
                  </a:cubicBezTo>
                </a:path>
                <a:path w="22923" h="26179" stroke="0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3139"/>
                    <a:pt x="22758" y="24674"/>
                    <a:pt x="22432" y="26179"/>
                  </a:cubicBezTo>
                  <a:lnTo>
                    <a:pt x="1323" y="21600"/>
                  </a:lnTo>
                  <a:lnTo>
                    <a:pt x="-1" y="40"/>
                  </a:lnTo>
                  <a:close/>
                </a:path>
              </a:pathLst>
            </a:cu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169993" name="Group 23"/>
            <p:cNvGrpSpPr>
              <a:grpSpLocks/>
            </p:cNvGrpSpPr>
            <p:nvPr/>
          </p:nvGrpSpPr>
          <p:grpSpPr bwMode="auto">
            <a:xfrm>
              <a:off x="1159" y="2864"/>
              <a:ext cx="704" cy="381"/>
              <a:chOff x="1159" y="2864"/>
              <a:chExt cx="704" cy="381"/>
            </a:xfrm>
          </p:grpSpPr>
          <p:sp>
            <p:nvSpPr>
              <p:cNvPr id="169997" name="Arc 17"/>
              <p:cNvSpPr>
                <a:spLocks/>
              </p:cNvSpPr>
              <p:nvPr/>
            </p:nvSpPr>
            <p:spPr bwMode="auto">
              <a:xfrm>
                <a:off x="1194" y="2864"/>
                <a:ext cx="669" cy="381"/>
              </a:xfrm>
              <a:custGeom>
                <a:avLst/>
                <a:gdLst>
                  <a:gd name="T0" fmla="*/ 0 w 43074"/>
                  <a:gd name="T1" fmla="*/ 0 h 38779"/>
                  <a:gd name="T2" fmla="*/ 0 w 43074"/>
                  <a:gd name="T3" fmla="*/ 0 h 38779"/>
                  <a:gd name="T4" fmla="*/ 0 w 43074"/>
                  <a:gd name="T5" fmla="*/ 0 h 387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074" h="38779" fill="none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</a:path>
                  <a:path w="43074" h="38779" stroke="0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  <a:lnTo>
                      <a:pt x="21474" y="17179"/>
                    </a:lnTo>
                    <a:lnTo>
                      <a:pt x="34567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9998" name="Arc 18"/>
              <p:cNvSpPr>
                <a:spLocks/>
              </p:cNvSpPr>
              <p:nvPr/>
            </p:nvSpPr>
            <p:spPr bwMode="auto">
              <a:xfrm rot="9250182" flipV="1">
                <a:off x="1159" y="2895"/>
                <a:ext cx="246" cy="137"/>
              </a:xfrm>
              <a:custGeom>
                <a:avLst/>
                <a:gdLst>
                  <a:gd name="T0" fmla="*/ 0 w 21600"/>
                  <a:gd name="T1" fmla="*/ 0 h 19934"/>
                  <a:gd name="T2" fmla="*/ 0 w 21600"/>
                  <a:gd name="T3" fmla="*/ 0 h 19934"/>
                  <a:gd name="T4" fmla="*/ 0 w 21600"/>
                  <a:gd name="T5" fmla="*/ 0 h 1993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9934" fill="none" extrusionOk="0">
                    <a:moveTo>
                      <a:pt x="11321" y="-1"/>
                    </a:moveTo>
                    <a:cubicBezTo>
                      <a:pt x="17708" y="3930"/>
                      <a:pt x="21600" y="10894"/>
                      <a:pt x="21600" y="18395"/>
                    </a:cubicBezTo>
                    <a:cubicBezTo>
                      <a:pt x="21600" y="18908"/>
                      <a:pt x="21581" y="19421"/>
                      <a:pt x="21545" y="19934"/>
                    </a:cubicBezTo>
                  </a:path>
                  <a:path w="21600" h="19934" stroke="0" extrusionOk="0">
                    <a:moveTo>
                      <a:pt x="11321" y="-1"/>
                    </a:moveTo>
                    <a:cubicBezTo>
                      <a:pt x="17708" y="3930"/>
                      <a:pt x="21600" y="10894"/>
                      <a:pt x="21600" y="18395"/>
                    </a:cubicBezTo>
                    <a:cubicBezTo>
                      <a:pt x="21600" y="18908"/>
                      <a:pt x="21581" y="19421"/>
                      <a:pt x="21545" y="19934"/>
                    </a:cubicBezTo>
                    <a:lnTo>
                      <a:pt x="0" y="18395"/>
                    </a:lnTo>
                    <a:lnTo>
                      <a:pt x="11321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9994" name="Group 24"/>
            <p:cNvGrpSpPr>
              <a:grpSpLocks/>
            </p:cNvGrpSpPr>
            <p:nvPr/>
          </p:nvGrpSpPr>
          <p:grpSpPr bwMode="auto">
            <a:xfrm>
              <a:off x="2667" y="2844"/>
              <a:ext cx="706" cy="381"/>
              <a:chOff x="2667" y="2844"/>
              <a:chExt cx="706" cy="381"/>
            </a:xfrm>
          </p:grpSpPr>
          <p:sp>
            <p:nvSpPr>
              <p:cNvPr id="169995" name="Arc 21"/>
              <p:cNvSpPr>
                <a:spLocks/>
              </p:cNvSpPr>
              <p:nvPr/>
            </p:nvSpPr>
            <p:spPr bwMode="auto">
              <a:xfrm>
                <a:off x="2704" y="2844"/>
                <a:ext cx="669" cy="381"/>
              </a:xfrm>
              <a:custGeom>
                <a:avLst/>
                <a:gdLst>
                  <a:gd name="T0" fmla="*/ 0 w 43074"/>
                  <a:gd name="T1" fmla="*/ 0 h 38779"/>
                  <a:gd name="T2" fmla="*/ 0 w 43074"/>
                  <a:gd name="T3" fmla="*/ 0 h 38779"/>
                  <a:gd name="T4" fmla="*/ 0 w 43074"/>
                  <a:gd name="T5" fmla="*/ 0 h 387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074" h="38779" fill="none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</a:path>
                  <a:path w="43074" h="38779" stroke="0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  <a:lnTo>
                      <a:pt x="21474" y="17179"/>
                    </a:lnTo>
                    <a:lnTo>
                      <a:pt x="34567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9996" name="Arc 22"/>
              <p:cNvSpPr>
                <a:spLocks/>
              </p:cNvSpPr>
              <p:nvPr/>
            </p:nvSpPr>
            <p:spPr bwMode="auto">
              <a:xfrm rot="9250182" flipV="1">
                <a:off x="2667" y="2869"/>
                <a:ext cx="246" cy="144"/>
              </a:xfrm>
              <a:custGeom>
                <a:avLst/>
                <a:gdLst>
                  <a:gd name="T0" fmla="*/ 0 w 21600"/>
                  <a:gd name="T1" fmla="*/ 0 h 21063"/>
                  <a:gd name="T2" fmla="*/ 0 w 21600"/>
                  <a:gd name="T3" fmla="*/ 0 h 21063"/>
                  <a:gd name="T4" fmla="*/ 0 w 21600"/>
                  <a:gd name="T5" fmla="*/ 0 h 210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063" fill="none" extrusionOk="0">
                    <a:moveTo>
                      <a:pt x="9239" y="-1"/>
                    </a:moveTo>
                    <a:cubicBezTo>
                      <a:pt x="16786" y="3571"/>
                      <a:pt x="21600" y="11173"/>
                      <a:pt x="21600" y="19524"/>
                    </a:cubicBezTo>
                    <a:cubicBezTo>
                      <a:pt x="21600" y="20037"/>
                      <a:pt x="21581" y="20550"/>
                      <a:pt x="21545" y="21063"/>
                    </a:cubicBezTo>
                  </a:path>
                  <a:path w="21600" h="21063" stroke="0" extrusionOk="0">
                    <a:moveTo>
                      <a:pt x="9239" y="-1"/>
                    </a:moveTo>
                    <a:cubicBezTo>
                      <a:pt x="16786" y="3571"/>
                      <a:pt x="21600" y="11173"/>
                      <a:pt x="21600" y="19524"/>
                    </a:cubicBezTo>
                    <a:cubicBezTo>
                      <a:pt x="21600" y="20037"/>
                      <a:pt x="21581" y="20550"/>
                      <a:pt x="21545" y="21063"/>
                    </a:cubicBezTo>
                    <a:lnTo>
                      <a:pt x="0" y="19524"/>
                    </a:lnTo>
                    <a:lnTo>
                      <a:pt x="9239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48</a:t>
            </a:fld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End-point Detection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8" y="2598312"/>
            <a:ext cx="7959144" cy="1661375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3347864" y="1628800"/>
            <a:ext cx="2232248" cy="1174080"/>
            <a:chOff x="3124049" y="3911320"/>
            <a:chExt cx="2232248" cy="1174080"/>
          </a:xfrm>
        </p:grpSpPr>
        <p:sp>
          <p:nvSpPr>
            <p:cNvPr id="6" name="文字方塊 5"/>
            <p:cNvSpPr txBox="1"/>
            <p:nvPr/>
          </p:nvSpPr>
          <p:spPr>
            <a:xfrm>
              <a:off x="3785412" y="3911320"/>
              <a:ext cx="112554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silence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(noise)</a:t>
              </a:r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3124049" y="4545340"/>
              <a:ext cx="864096" cy="54006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>
              <a:off x="4564209" y="4545340"/>
              <a:ext cx="792088" cy="54006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3851920" y="4149080"/>
            <a:ext cx="2061944" cy="922300"/>
            <a:chOff x="2462980" y="3893318"/>
            <a:chExt cx="2061944" cy="922300"/>
          </a:xfrm>
        </p:grpSpPr>
        <p:sp>
          <p:nvSpPr>
            <p:cNvPr id="13" name="文字方塊 12"/>
            <p:cNvSpPr txBox="1"/>
            <p:nvPr/>
          </p:nvSpPr>
          <p:spPr>
            <a:xfrm>
              <a:off x="2462980" y="4452442"/>
              <a:ext cx="2061944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false rejection</a:t>
              </a:r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600209" y="3893318"/>
              <a:ext cx="294819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1403648" y="4149080"/>
            <a:ext cx="2316391" cy="921413"/>
            <a:chOff x="3111052" y="3894205"/>
            <a:chExt cx="2316391" cy="921413"/>
          </a:xfrm>
        </p:grpSpPr>
        <p:sp>
          <p:nvSpPr>
            <p:cNvPr id="21" name="文字方塊 20"/>
            <p:cNvSpPr txBox="1"/>
            <p:nvPr/>
          </p:nvSpPr>
          <p:spPr>
            <a:xfrm>
              <a:off x="3111052" y="4452442"/>
              <a:ext cx="2316391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false acceptance</a:t>
              </a:r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直線單箭頭接點 21"/>
            <p:cNvCxnSpPr/>
            <p:nvPr/>
          </p:nvCxnSpPr>
          <p:spPr>
            <a:xfrm flipH="1">
              <a:off x="4335188" y="3894205"/>
              <a:ext cx="205299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5220072" y="3298404"/>
            <a:ext cx="3096347" cy="634020"/>
            <a:chOff x="5525073" y="3298404"/>
            <a:chExt cx="2738703" cy="634020"/>
          </a:xfrm>
        </p:grpSpPr>
        <p:sp>
          <p:nvSpPr>
            <p:cNvPr id="26" name="文字方塊 25"/>
            <p:cNvSpPr txBox="1"/>
            <p:nvPr/>
          </p:nvSpPr>
          <p:spPr>
            <a:xfrm>
              <a:off x="6265521" y="3298404"/>
              <a:ext cx="1998255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002060"/>
                  </a:solidFill>
                </a:rPr>
                <a:t>detected speech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002060"/>
                  </a:solidFill>
                </a:rPr>
                <a:t>segments</a:t>
              </a:r>
              <a:endParaRPr lang="zh-TW" altLang="en-US" sz="2200" dirty="0">
                <a:solidFill>
                  <a:srgbClr val="002060"/>
                </a:solidFill>
              </a:endParaRPr>
            </a:p>
          </p:txBody>
        </p:sp>
        <p:cxnSp>
          <p:nvCxnSpPr>
            <p:cNvPr id="27" name="直線單箭頭接點 26"/>
            <p:cNvCxnSpPr/>
            <p:nvPr/>
          </p:nvCxnSpPr>
          <p:spPr>
            <a:xfrm>
              <a:off x="5525073" y="3462404"/>
              <a:ext cx="720000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1619672" y="1841688"/>
            <a:ext cx="2448272" cy="867232"/>
            <a:chOff x="3916137" y="4125808"/>
            <a:chExt cx="2448272" cy="867232"/>
          </a:xfrm>
        </p:grpSpPr>
        <p:sp>
          <p:nvSpPr>
            <p:cNvPr id="31" name="文字方塊 30"/>
            <p:cNvSpPr txBox="1"/>
            <p:nvPr/>
          </p:nvSpPr>
          <p:spPr>
            <a:xfrm>
              <a:off x="4014727" y="4125808"/>
              <a:ext cx="1125546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speech</a:t>
              </a:r>
              <a:endParaRPr lang="zh-TW" altLang="en-US" sz="2200" dirty="0"/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3916137" y="4546940"/>
              <a:ext cx="346749" cy="4461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>
              <a:off x="4708225" y="4488984"/>
              <a:ext cx="1656184" cy="5040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Waveform plots of typical consonant sounds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28600" y="1104900"/>
            <a:ext cx="4038600" cy="45259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 </a:t>
            </a:r>
            <a:r>
              <a:rPr lang="zh-TW" altLang="en-US" smtClean="0">
                <a:latin typeface="華康魏碑體" pitchFamily="65" charset="-120"/>
                <a:ea typeface="華康魏碑體" pitchFamily="65" charset="-120"/>
              </a:rPr>
              <a:t>（清音）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495800" y="1104900"/>
            <a:ext cx="4038600" cy="45259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 </a:t>
            </a:r>
            <a:r>
              <a:rPr lang="zh-TW" altLang="en-US" smtClean="0">
                <a:ea typeface="華康魏碑體" pitchFamily="65" charset="-120"/>
              </a:rPr>
              <a:t>（濁音）</a:t>
            </a:r>
          </a:p>
        </p:txBody>
      </p:sp>
      <p:pic>
        <p:nvPicPr>
          <p:cNvPr id="12902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3657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5805">
            <a:off x="4419600" y="1747838"/>
            <a:ext cx="41910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3200" b="1" smtClean="0">
                <a:ea typeface="華康魏碑體" pitchFamily="65" charset="-120"/>
              </a:rPr>
              <a:t>與語音學、訊號波型、頻譜特性有關的網址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6613"/>
            <a:ext cx="8229600" cy="5905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400" dirty="0" smtClean="0"/>
              <a:t>	17. Three Tutorials on Voicing and Plosives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2"/>
              </a:rPr>
              <a:t>http://homepage.ntu.edu.tw/~karchung/intro%20page%2017.htm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8. Fundamental frequency and harmonics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3"/>
              </a:rPr>
              <a:t>http://homepage.ntu.edu.tw/~karchung/phonetics%20II%20page%20eight.htm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9. Vowels and Formants I: Resonance (with soda bottle demonstration)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4"/>
              </a:rPr>
              <a:t>http://homepage.ntu.edu.tw/~karchung/Phonetics%20II%20page%20nine.htm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10. Vowels and Formants II (with duck call demonstration)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5"/>
              </a:rPr>
              <a:t>http://homepage.ntu.edu.tw/~karchung/Phonetics%20II%20page%20ten.htm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12. Understanding Decibels (A PowerPoint slide show)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6"/>
              </a:rPr>
              <a:t>http://homepage.ntu.edu.tw/~karchung/Phonetics%20II%20page%20twelve.htm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13. The Case of the Missing Fundamental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7"/>
              </a:rPr>
              <a:t>http://homepage.ntu.edu.tw/~karchung/Phonetics%20II%20page%20thirteen.htm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14. </a:t>
            </a:r>
            <a:r>
              <a:rPr lang="en-US" altLang="zh-TW" sz="1400" dirty="0" err="1" smtClean="0"/>
              <a:t>Forry</a:t>
            </a:r>
            <a:r>
              <a:rPr lang="en-US" altLang="zh-TW" sz="1400" dirty="0" smtClean="0"/>
              <a:t>, wrong number! I  The frequency ranges of speech and hearing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8"/>
              </a:rPr>
              <a:t>http://homepage.ntu.edu.tw/~karchung/Phonetics%20II%20page%20fourteen.htm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19. Vowels and Formants III: Formants for fun and profit (with </a:t>
            </a:r>
            <a:r>
              <a:rPr lang="en-US" altLang="zh-TW" sz="1400" dirty="0" err="1" smtClean="0"/>
              <a:t>samplesof</a:t>
            </a:r>
            <a:r>
              <a:rPr lang="en-US" altLang="zh-TW" sz="1400" dirty="0" smtClean="0"/>
              <a:t> exotic music)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9"/>
              </a:rPr>
              <a:t>http://homepage.ntu.edu.tw/~karchung/Phonetics%20II%20page%20nineteen.htm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20. Getting into spectrograms: Some useful links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0"/>
              </a:rPr>
              <a:t>http://homepage.ntu.edu.tw/~karchung/Phonetics%20II%20page%20twenty.htm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21. Two other ways to visualize sound signals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1"/>
              </a:rPr>
              <a:t>http://homepage.ntu.edu.tw/~karchung/Phonetics%20II%20page%20twentyone.htm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23. Advanced speech analysis tools II: </a:t>
            </a:r>
            <a:r>
              <a:rPr lang="en-US" altLang="zh-TW" sz="1400" dirty="0" err="1" smtClean="0"/>
              <a:t>Praat</a:t>
            </a:r>
            <a:r>
              <a:rPr lang="en-US" altLang="zh-TW" sz="1400" dirty="0" smtClean="0"/>
              <a:t> and more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2"/>
              </a:rPr>
              <a:t>http://homepage.ntu.edu.tw/~karchung/Phonetics%20II%20page%20twentythree.htm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25. Synthesizing vowels online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3"/>
              </a:rPr>
              <a:t>http://www.asel.udel.edu/speech/tutorials/synthesis/vowels.html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endParaRPr lang="en-US" altLang="zh-TW" sz="14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50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Waveform plot of a sentence</a:t>
            </a:r>
          </a:p>
        </p:txBody>
      </p:sp>
      <p:pic>
        <p:nvPicPr>
          <p:cNvPr id="130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4191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字方塊 2"/>
          <p:cNvSpPr txBox="1">
            <a:spLocks noChangeArrowheads="1"/>
          </p:cNvSpPr>
          <p:nvPr/>
        </p:nvSpPr>
        <p:spPr bwMode="auto">
          <a:xfrm>
            <a:off x="179388" y="323850"/>
            <a:ext cx="8137028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u="sng" dirty="0">
                <a:latin typeface="Times New Roman" pitchFamily="18" charset="0"/>
                <a:cs typeface="Times New Roman" pitchFamily="18" charset="0"/>
              </a:rPr>
              <a:t>Time and Frequency </a:t>
            </a:r>
            <a:r>
              <a:rPr lang="en-US" altLang="zh-TW" sz="3200" u="sng" dirty="0" smtClean="0">
                <a:latin typeface="Times New Roman" pitchFamily="18" charset="0"/>
                <a:cs typeface="Times New Roman" pitchFamily="18" charset="0"/>
              </a:rPr>
              <a:t>Domains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(P.12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2.0)</a:t>
            </a:r>
            <a:endParaRPr lang="zh-TW" altLang="en-US" sz="3000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69850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2" name="文字方塊 1"/>
          <p:cNvSpPr txBox="1">
            <a:spLocks noChangeArrowheads="1"/>
          </p:cNvSpPr>
          <p:nvPr/>
        </p:nvSpPr>
        <p:spPr bwMode="auto">
          <a:xfrm>
            <a:off x="684213" y="2205038"/>
            <a:ext cx="93503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>
                <a:solidFill>
                  <a:schemeClr val="accent2"/>
                </a:solidFill>
              </a:rPr>
              <a:t>X[k]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6096" y="1340768"/>
            <a:ext cx="151216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time domain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6388" y="1916832"/>
            <a:ext cx="3144044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1-1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mapping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Fourier Transform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Fast </a:t>
            </a:r>
            <a:r>
              <a:rPr lang="en-US" altLang="zh-TW" dirty="0">
                <a:solidFill>
                  <a:schemeClr val="tx1"/>
                </a:solidFill>
              </a:rPr>
              <a:t>Fourier </a:t>
            </a:r>
            <a:r>
              <a:rPr lang="en-US" altLang="zh-TW" dirty="0" smtClean="0">
                <a:solidFill>
                  <a:schemeClr val="tx1"/>
                </a:solidFill>
              </a:rPr>
              <a:t>Transform (FFT)</a:t>
            </a:r>
          </a:p>
          <a:p>
            <a:endParaRPr lang="en-US" altLang="zh-TW" sz="1000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</a:rPr>
              <a:t>frequency domain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151731" y="4005064"/>
                <a:ext cx="4428381" cy="936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80000"/>
                  </a:lnSpc>
                </a:pPr>
                <a:endParaRPr lang="en-US" altLang="zh-TW" sz="10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 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731" y="4005064"/>
                <a:ext cx="4428381" cy="9361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52001" y="4869160"/>
                <a:ext cx="3383488" cy="1880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  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acc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acc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TW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endParaRPr lang="en-US" altLang="zh-TW" sz="1000" b="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001" y="4869160"/>
                <a:ext cx="3383488" cy="18808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/>
          <p:cNvSpPr/>
          <p:nvPr/>
        </p:nvSpPr>
        <p:spPr>
          <a:xfrm>
            <a:off x="2260817" y="6206866"/>
            <a:ext cx="28803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640173" y="6165304"/>
            <a:ext cx="666129" cy="36004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563834" y="4517416"/>
            <a:ext cx="840999" cy="39604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504549" y="4509120"/>
            <a:ext cx="782437" cy="39604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3262745" y="4800598"/>
            <a:ext cx="581906" cy="1508721"/>
          </a:xfrm>
          <a:custGeom>
            <a:avLst/>
            <a:gdLst>
              <a:gd name="connsiteX0" fmla="*/ 0 w 581906"/>
              <a:gd name="connsiteY0" fmla="*/ 0 h 1392382"/>
              <a:gd name="connsiteX1" fmla="*/ 581891 w 581906"/>
              <a:gd name="connsiteY1" fmla="*/ 623455 h 1392382"/>
              <a:gd name="connsiteX2" fmla="*/ 20782 w 581906"/>
              <a:gd name="connsiteY2" fmla="*/ 1392382 h 1392382"/>
              <a:gd name="connsiteX3" fmla="*/ 20782 w 581906"/>
              <a:gd name="connsiteY3" fmla="*/ 1392382 h 1392382"/>
              <a:gd name="connsiteX4" fmla="*/ 228600 w 581906"/>
              <a:gd name="connsiteY4" fmla="*/ 1177636 h 139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906" h="1392382">
                <a:moveTo>
                  <a:pt x="0" y="0"/>
                </a:moveTo>
                <a:cubicBezTo>
                  <a:pt x="289213" y="195695"/>
                  <a:pt x="578427" y="391391"/>
                  <a:pt x="581891" y="623455"/>
                </a:cubicBezTo>
                <a:cubicBezTo>
                  <a:pt x="585355" y="855519"/>
                  <a:pt x="20782" y="1392382"/>
                  <a:pt x="20782" y="1392382"/>
                </a:cubicBezTo>
                <a:lnTo>
                  <a:pt x="20782" y="1392382"/>
                </a:lnTo>
                <a:lnTo>
                  <a:pt x="228600" y="1177636"/>
                </a:lnTo>
              </a:path>
            </a:pathLst>
          </a:custGeom>
          <a:noFill/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1557530" y="4911436"/>
            <a:ext cx="744779" cy="1319569"/>
          </a:xfrm>
          <a:custGeom>
            <a:avLst/>
            <a:gdLst>
              <a:gd name="connsiteX0" fmla="*/ 312834 w 744779"/>
              <a:gd name="connsiteY0" fmla="*/ 0 h 1319569"/>
              <a:gd name="connsiteX1" fmla="*/ 14961 w 744779"/>
              <a:gd name="connsiteY1" fmla="*/ 422564 h 1319569"/>
              <a:gd name="connsiteX2" fmla="*/ 728470 w 744779"/>
              <a:gd name="connsiteY2" fmla="*/ 1295400 h 1319569"/>
              <a:gd name="connsiteX3" fmla="*/ 513725 w 744779"/>
              <a:gd name="connsiteY3" fmla="*/ 1073728 h 1319569"/>
              <a:gd name="connsiteX4" fmla="*/ 499870 w 744779"/>
              <a:gd name="connsiteY4" fmla="*/ 1052946 h 13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779" h="1319569">
                <a:moveTo>
                  <a:pt x="312834" y="0"/>
                </a:moveTo>
                <a:cubicBezTo>
                  <a:pt x="129261" y="103332"/>
                  <a:pt x="-54312" y="206664"/>
                  <a:pt x="14961" y="422564"/>
                </a:cubicBezTo>
                <a:cubicBezTo>
                  <a:pt x="84234" y="638464"/>
                  <a:pt x="645343" y="1186873"/>
                  <a:pt x="728470" y="1295400"/>
                </a:cubicBezTo>
                <a:cubicBezTo>
                  <a:pt x="811597" y="1403927"/>
                  <a:pt x="551825" y="1114137"/>
                  <a:pt x="513725" y="1073728"/>
                </a:cubicBezTo>
                <a:cubicBezTo>
                  <a:pt x="475625" y="1033319"/>
                  <a:pt x="487747" y="1043132"/>
                  <a:pt x="499870" y="105294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72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Frequency domain spectra of speech signals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52400" y="933450"/>
            <a:ext cx="1323975" cy="5508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492625" y="933450"/>
            <a:ext cx="1592263" cy="5699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</a:t>
            </a:r>
          </a:p>
        </p:txBody>
      </p:sp>
      <p:pic>
        <p:nvPicPr>
          <p:cNvPr id="13210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4191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1392238"/>
            <a:ext cx="4572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2" y="1930496"/>
            <a:ext cx="3840480" cy="3730752"/>
          </a:xfrm>
          <a:prstGeom prst="rect">
            <a:avLst/>
          </a:prstGeom>
        </p:spPr>
      </p:pic>
      <p:sp>
        <p:nvSpPr>
          <p:cNvPr id="133124" name="文字方塊 1"/>
          <p:cNvSpPr txBox="1">
            <a:spLocks noChangeArrowheads="1"/>
          </p:cNvSpPr>
          <p:nvPr/>
        </p:nvSpPr>
        <p:spPr bwMode="auto">
          <a:xfrm>
            <a:off x="250824" y="181089"/>
            <a:ext cx="4105151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000" b="1" u="sng" dirty="0">
                <a:latin typeface="Arial" charset="0"/>
              </a:rPr>
              <a:t>Frequency Domain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3000" b="1" u="sng" dirty="0">
              <a:latin typeface="Arial" charset="0"/>
            </a:endParaRPr>
          </a:p>
        </p:txBody>
      </p:sp>
      <p:sp>
        <p:nvSpPr>
          <p:cNvPr id="133127" name="Rectangle 3"/>
          <p:cNvSpPr txBox="1">
            <a:spLocks noChangeArrowheads="1"/>
          </p:cNvSpPr>
          <p:nvPr/>
        </p:nvSpPr>
        <p:spPr bwMode="auto">
          <a:xfrm>
            <a:off x="1763688" y="5589240"/>
            <a:ext cx="2700000" cy="4256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4" r="37027"/>
          <a:stretch/>
        </p:blipFill>
        <p:spPr bwMode="auto">
          <a:xfrm>
            <a:off x="1623462" y="1811858"/>
            <a:ext cx="1136659" cy="53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264488" y="5589240"/>
            <a:ext cx="2700000" cy="42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1846831"/>
            <a:ext cx="3824707" cy="3598393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815905" y="3002086"/>
            <a:ext cx="1584176" cy="537964"/>
            <a:chOff x="539552" y="2675012"/>
            <a:chExt cx="1584176" cy="537964"/>
          </a:xfrm>
        </p:grpSpPr>
        <p:sp>
          <p:nvSpPr>
            <p:cNvPr id="10" name="文字方塊 9"/>
            <p:cNvSpPr txBox="1"/>
            <p:nvPr/>
          </p:nvSpPr>
          <p:spPr>
            <a:xfrm>
              <a:off x="539552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922452" y="2675012"/>
              <a:ext cx="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4890512" y="2714184"/>
            <a:ext cx="1584176" cy="599095"/>
            <a:chOff x="467544" y="2782089"/>
            <a:chExt cx="1584176" cy="599095"/>
          </a:xfrm>
        </p:grpSpPr>
        <p:sp>
          <p:nvSpPr>
            <p:cNvPr id="23" name="文字方塊 22"/>
            <p:cNvSpPr txBox="1"/>
            <p:nvPr/>
          </p:nvSpPr>
          <p:spPr>
            <a:xfrm>
              <a:off x="467544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2659729" y="2315914"/>
            <a:ext cx="1756576" cy="726396"/>
            <a:chOff x="619529" y="2747020"/>
            <a:chExt cx="1756576" cy="726396"/>
          </a:xfrm>
        </p:grpSpPr>
        <p:sp>
          <p:nvSpPr>
            <p:cNvPr id="27" name="文字方塊 26"/>
            <p:cNvSpPr txBox="1"/>
            <p:nvPr/>
          </p:nvSpPr>
          <p:spPr>
            <a:xfrm>
              <a:off x="791929" y="2747020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 flipV="1">
              <a:off x="619529" y="3206401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7020272" y="1652903"/>
            <a:ext cx="1584176" cy="828427"/>
            <a:chOff x="1109325" y="2706824"/>
            <a:chExt cx="1584176" cy="828427"/>
          </a:xfrm>
        </p:grpSpPr>
        <p:sp>
          <p:nvSpPr>
            <p:cNvPr id="31" name="文字方塊 30"/>
            <p:cNvSpPr txBox="1"/>
            <p:nvPr/>
          </p:nvSpPr>
          <p:spPr>
            <a:xfrm>
              <a:off x="1109325" y="2706824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/>
          <p:cNvSpPr txBox="1"/>
          <p:nvPr/>
        </p:nvSpPr>
        <p:spPr>
          <a:xfrm>
            <a:off x="251520" y="1412776"/>
            <a:ext cx="100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427984" y="1413937"/>
            <a:ext cx="1412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Unvoiced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>
            <a:stCxn id="14" idx="1"/>
          </p:cNvCxnSpPr>
          <p:nvPr/>
        </p:nvCxnSpPr>
        <p:spPr>
          <a:xfrm flipH="1" flipV="1">
            <a:off x="5508104" y="5373216"/>
            <a:ext cx="756384" cy="42842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6042352" y="5344704"/>
            <a:ext cx="545872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6927356" y="5344704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740352" y="5376520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3516</TotalTime>
  <Words>2706</Words>
  <Application>Microsoft Office PowerPoint</Application>
  <PresentationFormat>如螢幕大小 (4:3)</PresentationFormat>
  <Paragraphs>560</Paragraphs>
  <Slides>50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73" baseType="lpstr">
      <vt:lpstr>全真魏碑體</vt:lpstr>
      <vt:lpstr>華康魏碑體</vt:lpstr>
      <vt:lpstr>新細明體</vt:lpstr>
      <vt:lpstr>Arial</vt:lpstr>
      <vt:lpstr>Book Antiqua</vt:lpstr>
      <vt:lpstr>Calibri</vt:lpstr>
      <vt:lpstr>Cambria Math</vt:lpstr>
      <vt:lpstr>French Script MT</vt:lpstr>
      <vt:lpstr>Symbol</vt:lpstr>
      <vt:lpstr>Times New Roman</vt:lpstr>
      <vt:lpstr>Wingdings</vt:lpstr>
      <vt:lpstr>1_預設簡報設計</vt:lpstr>
      <vt:lpstr>Office 佈景主題</vt:lpstr>
      <vt:lpstr>3_Office 佈景主題</vt:lpstr>
      <vt:lpstr>5_Office 佈景主題</vt:lpstr>
      <vt:lpstr>6_Office 佈景主題</vt:lpstr>
      <vt:lpstr>7_Office 佈景主題</vt:lpstr>
      <vt:lpstr>8_Office 佈景主題</vt:lpstr>
      <vt:lpstr>9_Office 佈景主題</vt:lpstr>
      <vt:lpstr>10_Office 佈景主題</vt:lpstr>
      <vt:lpstr>11_Office 佈景主題</vt:lpstr>
      <vt:lpstr>2_預設簡報設計</vt:lpstr>
      <vt:lpstr>方程式</vt:lpstr>
      <vt:lpstr>PowerPoint 簡報</vt:lpstr>
      <vt:lpstr>Waveform plots of typical vowel sounds - Voiced（濁音）</vt:lpstr>
      <vt:lpstr>Speech Production and Source Model</vt:lpstr>
      <vt:lpstr>PowerPoint 簡報</vt:lpstr>
      <vt:lpstr>Waveform plots of typical consonant sounds</vt:lpstr>
      <vt:lpstr>Waveform plot of a sentence</vt:lpstr>
      <vt:lpstr>PowerPoint 簡報</vt:lpstr>
      <vt:lpstr>Frequency domain spectra of speech signals</vt:lpstr>
      <vt:lpstr>PowerPoint 簡報</vt:lpstr>
      <vt:lpstr>PowerPoint 簡報</vt:lpstr>
      <vt:lpstr>Spectrogram</vt:lpstr>
      <vt:lpstr>Spectrogram</vt:lpstr>
      <vt:lpstr>Formant Frequencies</vt:lpstr>
      <vt:lpstr>Formant frequency contours</vt:lpstr>
      <vt:lpstr>PowerPoint 簡報</vt:lpstr>
      <vt:lpstr>PowerPoint 簡報</vt:lpstr>
      <vt:lpstr>Speech Source Model</vt:lpstr>
      <vt:lpstr>PowerPoint 簡報</vt:lpstr>
      <vt:lpstr>PowerPoint 簡報</vt:lpstr>
      <vt:lpstr>Feature Extraction - MFCC</vt:lpstr>
      <vt:lpstr>Pre-emphasis</vt:lpstr>
      <vt:lpstr>Why pre-emphasis? </vt:lpstr>
      <vt:lpstr>Why Windowing? </vt:lpstr>
      <vt:lpstr>Waveform plot of a sentence</vt:lpstr>
      <vt:lpstr>PowerPoint 簡報</vt:lpstr>
      <vt:lpstr>Effect of Windowing (1)</vt:lpstr>
      <vt:lpstr>PowerPoint 簡報</vt:lpstr>
      <vt:lpstr>PowerPoint 簡報</vt:lpstr>
      <vt:lpstr>Effect of Windowing (2)</vt:lpstr>
      <vt:lpstr>DFT and Mel-filter-bank Processing</vt:lpstr>
      <vt:lpstr>PowerPoint 簡報</vt:lpstr>
      <vt:lpstr>PowerPoint 簡報</vt:lpstr>
      <vt:lpstr>Why Filter-bank Processing?</vt:lpstr>
      <vt:lpstr>Feature Extraction - MFCC</vt:lpstr>
      <vt:lpstr>Logarithmic Operation and IDFT</vt:lpstr>
      <vt:lpstr>Why Log Energy Computation?</vt:lpstr>
      <vt:lpstr>Why Inverse DFT?</vt:lpstr>
      <vt:lpstr>Speech Production and Source Model (P.3 of 7.0)</vt:lpstr>
      <vt:lpstr>PowerPoint 簡報</vt:lpstr>
      <vt:lpstr>Frequency domain spectra of speech signals (P.8 of 7.0)</vt:lpstr>
      <vt:lpstr>PowerPoint 簡報</vt:lpstr>
      <vt:lpstr>PowerPoint 簡報</vt:lpstr>
      <vt:lpstr>PowerPoint 簡報</vt:lpstr>
      <vt:lpstr>Derivatives</vt:lpstr>
      <vt:lpstr>PowerPoint 簡報</vt:lpstr>
      <vt:lpstr>Why Delta Coefficients?</vt:lpstr>
      <vt:lpstr>PowerPoint 簡報</vt:lpstr>
      <vt:lpstr>End-point Detection</vt:lpstr>
      <vt:lpstr>End-point Detection</vt:lpstr>
      <vt:lpstr>與語音學、訊號波型、頻譜特性有關的網址</vt:lpstr>
    </vt:vector>
  </TitlesOfParts>
  <Company>speech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Lab531</dc:creator>
  <cp:lastModifiedBy>Lab</cp:lastModifiedBy>
  <cp:revision>386</cp:revision>
  <cp:lastPrinted>2020-09-14T02:54:50Z</cp:lastPrinted>
  <dcterms:created xsi:type="dcterms:W3CDTF">2002-02-22T11:13:19Z</dcterms:created>
  <dcterms:modified xsi:type="dcterms:W3CDTF">2020-09-14T02:56:52Z</dcterms:modified>
</cp:coreProperties>
</file>